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lfa Slab One" panose="020B0604020202020204" charset="0"/>
      <p:regular r:id="rId16"/>
    </p:embeddedFont>
    <p:embeddedFont>
      <p:font typeface="Hammersmith One" panose="020B0604020202020204" charset="0"/>
      <p:regular r:id="rId17"/>
    </p:embeddedFont>
    <p:embeddedFont>
      <p:font typeface="Lato" panose="020B0604020202020204" charset="0"/>
      <p:regular r:id="rId18"/>
      <p:bold r:id="rId19"/>
      <p:italic r:id="rId20"/>
      <p:boldItalic r:id="rId21"/>
    </p:embeddedFont>
    <p:embeddedFont>
      <p:font typeface="Proxima Nova" panose="020B060402020202020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leadquizzes.com/8-types-of-survey-ques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c222a942e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c222a942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e5597988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e5597988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Proxima Nova"/>
                <a:ea typeface="Proxima Nova"/>
                <a:cs typeface="Proxima Nova"/>
                <a:sym typeface="Proxima Nova"/>
              </a:rPr>
              <a:t>Using the same methodology, we found that there was not a statistically significant percentage of students who felt more confident using DL collections after our instruction. Perhaps this is because the initial DL mean was much higher compared to Special Collections’ pre-survey mean, and so the post-mean for this particular category had to be much higher for a change of statistical significance. Another way to analyze this finding is that perhaps instruction for DL resources has to be reconsidered in order to attain a greater impact on student’s impressions.</a:t>
            </a:r>
            <a:endParaRPr sz="1400">
              <a:latin typeface="Proxima Nova"/>
              <a:ea typeface="Proxima Nova"/>
              <a:cs typeface="Proxima Nova"/>
              <a:sym typeface="Proxima Nova"/>
            </a:endParaRPr>
          </a:p>
          <a:p>
            <a:pPr marL="0" lvl="0" indent="0" algn="l" rtl="0">
              <a:spcBef>
                <a:spcPts val="0"/>
              </a:spcBef>
              <a:spcAft>
                <a:spcPts val="0"/>
              </a:spcAft>
              <a:buNone/>
            </a:pPr>
            <a:r>
              <a:rPr lang="en" sz="1400">
                <a:latin typeface="Proxima Nova"/>
                <a:ea typeface="Proxima Nova"/>
                <a:cs typeface="Proxima Nova"/>
                <a:sym typeface="Proxima Nova"/>
              </a:rPr>
              <a:t>Details include: Sig. (2-tailed) = .128</a:t>
            </a:r>
            <a:endParaRPr sz="1400">
              <a:latin typeface="Proxima Nova"/>
              <a:ea typeface="Proxima Nova"/>
              <a:cs typeface="Proxima Nova"/>
              <a:sym typeface="Proxima Nova"/>
            </a:endParaRPr>
          </a:p>
          <a:p>
            <a:pPr marL="0" lvl="0" indent="0" algn="l" rtl="0">
              <a:spcBef>
                <a:spcPts val="0"/>
              </a:spcBef>
              <a:spcAft>
                <a:spcPts val="0"/>
              </a:spcAft>
              <a:buNone/>
            </a:pPr>
            <a:r>
              <a:rPr lang="en" sz="1400">
                <a:latin typeface="Proxima Nova"/>
                <a:ea typeface="Proxima Nova"/>
                <a:cs typeface="Proxima Nova"/>
                <a:sym typeface="Proxima Nova"/>
              </a:rPr>
              <a:t>t(45) = 1.551, p = .128</a:t>
            </a:r>
            <a:endParaRPr sz="1400">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e55979883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e5597988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Proxima Nova"/>
                <a:ea typeface="Proxima Nova"/>
                <a:cs typeface="Proxima Nova"/>
                <a:sym typeface="Proxima Nova"/>
              </a:rPr>
              <a:t>There was a statistically significant percentage of students who saw themselves and their communities reflected in Special Collections and DL resources after instruction. Interestingly, the Digital Library means for this category are higher across the board than Special Collections. We were intrigued by this finding because we had assumed that this is an area where we could improve on. This is where the demographic data is interesting because 60% of the respondents self-identified as white and 40% was everyone else. With that, I’m going to pass the microphone back to Suzi.  </a:t>
            </a:r>
            <a:endParaRPr sz="1400">
              <a:latin typeface="Proxima Nova"/>
              <a:ea typeface="Proxima Nova"/>
              <a:cs typeface="Proxima Nova"/>
              <a:sym typeface="Proxima No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e5a78aa3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e5a78aa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 to Suzi:</a:t>
            </a:r>
            <a:endParaRPr/>
          </a:p>
          <a:p>
            <a:pPr marL="457200" lvl="0" indent="-292100" algn="l" rtl="0">
              <a:spcBef>
                <a:spcPts val="0"/>
              </a:spcBef>
              <a:spcAft>
                <a:spcPts val="0"/>
              </a:spcAft>
              <a:buClr>
                <a:schemeClr val="dk2"/>
              </a:buClr>
              <a:buSzPts val="1000"/>
              <a:buFont typeface="Proxima Nova"/>
              <a:buChar char="●"/>
            </a:pPr>
            <a:r>
              <a:rPr lang="en" sz="1400">
                <a:latin typeface="Proxima Nova"/>
                <a:ea typeface="Proxima Nova"/>
                <a:cs typeface="Proxima Nova"/>
                <a:sym typeface="Proxima Nova"/>
              </a:rPr>
              <a:t>May want to look at who responded how. Is this a reflection of the demographics of the students we surveyed? The classes were predominantly white (60%?). It is possible to do a T-Test for just white students and non-white students to see if there's a difference in perspectives of this question. </a:t>
            </a:r>
            <a:endParaRPr sz="1400">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2"/>
              </a:buClr>
              <a:buSzPts val="1000"/>
              <a:buFont typeface="Proxima Nova"/>
              <a:buChar char="●"/>
            </a:pPr>
            <a:endParaRPr sz="1000">
              <a:solidFill>
                <a:schemeClr val="dk2"/>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2"/>
              </a:buClr>
              <a:buSzPts val="1000"/>
              <a:buFont typeface="Proxima Nova"/>
              <a:buChar char="●"/>
            </a:pPr>
            <a:r>
              <a:rPr lang="en" sz="1000">
                <a:solidFill>
                  <a:schemeClr val="dk2"/>
                </a:solidFill>
                <a:latin typeface="Proxima Nova"/>
                <a:ea typeface="Proxima Nova"/>
                <a:cs typeface="Proxima Nova"/>
                <a:sym typeface="Proxima Nova"/>
              </a:rPr>
              <a:t>Address more closely experiences of first-generation students, experiences of students contributing content to the Digital Library, and other populations; </a:t>
            </a:r>
            <a:endParaRPr sz="1400">
              <a:latin typeface="Proxima Nova"/>
              <a:ea typeface="Proxima Nova"/>
              <a:cs typeface="Proxima Nova"/>
              <a:sym typeface="Proxima No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e5a78aa3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e5a78aa3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 to Suzi:</a:t>
            </a:r>
            <a:endParaRPr/>
          </a:p>
          <a:p>
            <a:pPr marL="457200" lvl="0" indent="-292100" algn="l" rtl="0">
              <a:lnSpc>
                <a:spcPct val="115000"/>
              </a:lnSpc>
              <a:spcBef>
                <a:spcPts val="0"/>
              </a:spcBef>
              <a:spcAft>
                <a:spcPts val="0"/>
              </a:spcAft>
              <a:buClr>
                <a:schemeClr val="dk2"/>
              </a:buClr>
              <a:buSzPts val="1000"/>
              <a:buFont typeface="Proxima Nova"/>
              <a:buChar char="●"/>
            </a:pPr>
            <a:r>
              <a:rPr lang="en" sz="1000">
                <a:solidFill>
                  <a:schemeClr val="dk2"/>
                </a:solidFill>
                <a:latin typeface="Proxima Nova"/>
                <a:ea typeface="Proxima Nova"/>
                <a:cs typeface="Proxima Nova"/>
                <a:sym typeface="Proxima Nova"/>
              </a:rPr>
              <a:t>Address more closely experiences of first-generation students, experiences of students contributing content to the Digital Library, and other populations</a:t>
            </a:r>
            <a:endParaRPr sz="1400">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c222a942e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c222a942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28800" lvl="0" indent="-304800" algn="l" rtl="0">
              <a:lnSpc>
                <a:spcPct val="115000"/>
              </a:lnSpc>
              <a:spcBef>
                <a:spcPts val="0"/>
              </a:spcBef>
              <a:spcAft>
                <a:spcPts val="0"/>
              </a:spcAft>
              <a:buClr>
                <a:schemeClr val="dk2"/>
              </a:buClr>
              <a:buSzPts val="1200"/>
              <a:buFont typeface="Proxima Nova"/>
              <a:buChar char="●"/>
            </a:pPr>
            <a:r>
              <a:rPr lang="en" sz="1200">
                <a:solidFill>
                  <a:schemeClr val="dk2"/>
                </a:solidFill>
                <a:latin typeface="Proxima Nova"/>
                <a:ea typeface="Proxima Nova"/>
                <a:cs typeface="Proxima Nova"/>
                <a:sym typeface="Proxima Nova"/>
              </a:rPr>
              <a:t>Confidence level</a:t>
            </a:r>
            <a:endParaRPr sz="1200">
              <a:solidFill>
                <a:schemeClr val="dk2"/>
              </a:solidFill>
              <a:latin typeface="Proxima Nova"/>
              <a:ea typeface="Proxima Nova"/>
              <a:cs typeface="Proxima Nova"/>
              <a:sym typeface="Proxima Nova"/>
            </a:endParaRPr>
          </a:p>
          <a:p>
            <a:pPr marL="1828800" lvl="0" indent="-304800" algn="l" rtl="0">
              <a:lnSpc>
                <a:spcPct val="115000"/>
              </a:lnSpc>
              <a:spcBef>
                <a:spcPts val="0"/>
              </a:spcBef>
              <a:spcAft>
                <a:spcPts val="0"/>
              </a:spcAft>
              <a:buClr>
                <a:schemeClr val="dk2"/>
              </a:buClr>
              <a:buSzPts val="1200"/>
              <a:buFont typeface="Proxima Nova"/>
              <a:buChar char="●"/>
            </a:pPr>
            <a:r>
              <a:rPr lang="en" sz="1200">
                <a:solidFill>
                  <a:schemeClr val="dk2"/>
                </a:solidFill>
                <a:latin typeface="Proxima Nova"/>
                <a:ea typeface="Proxima Nova"/>
                <a:cs typeface="Proxima Nova"/>
                <a:sym typeface="Proxima Nova"/>
              </a:rPr>
              <a:t>Frequency of use</a:t>
            </a:r>
            <a:endParaRPr sz="1200">
              <a:solidFill>
                <a:schemeClr val="dk2"/>
              </a:solidFill>
              <a:latin typeface="Proxima Nova"/>
              <a:ea typeface="Proxima Nova"/>
              <a:cs typeface="Proxima Nova"/>
              <a:sym typeface="Proxima Nova"/>
            </a:endParaRPr>
          </a:p>
          <a:p>
            <a:pPr marL="1828800" lvl="0" indent="-304800" algn="l" rtl="0">
              <a:lnSpc>
                <a:spcPct val="115000"/>
              </a:lnSpc>
              <a:spcBef>
                <a:spcPts val="0"/>
              </a:spcBef>
              <a:spcAft>
                <a:spcPts val="0"/>
              </a:spcAft>
              <a:buClr>
                <a:schemeClr val="dk2"/>
              </a:buClr>
              <a:buSzPts val="1200"/>
              <a:buFont typeface="Proxima Nova"/>
              <a:buChar char="●"/>
            </a:pPr>
            <a:r>
              <a:rPr lang="en" sz="1200">
                <a:solidFill>
                  <a:schemeClr val="dk2"/>
                </a:solidFill>
                <a:latin typeface="Proxima Nova"/>
                <a:ea typeface="Proxima Nova"/>
                <a:cs typeface="Proxima Nova"/>
                <a:sym typeface="Proxima Nova"/>
              </a:rPr>
              <a:t>Whether they see themselves (or their communities) in these resources</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e512a2bba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e512a2bba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2"/>
              </a:solidFill>
              <a:latin typeface="Proxima Nova"/>
              <a:ea typeface="Proxima Nova"/>
              <a:cs typeface="Proxima Nova"/>
              <a:sym typeface="Proxima Nova"/>
            </a:endParaRPr>
          </a:p>
          <a:p>
            <a:pPr marL="457200" lvl="0" indent="-304800" algn="l" rtl="0">
              <a:lnSpc>
                <a:spcPct val="115000"/>
              </a:lnSpc>
              <a:spcBef>
                <a:spcPts val="1600"/>
              </a:spcBef>
              <a:spcAft>
                <a:spcPts val="0"/>
              </a:spcAft>
              <a:buClr>
                <a:schemeClr val="dk2"/>
              </a:buClr>
              <a:buSzPts val="1200"/>
              <a:buFont typeface="Proxima Nova"/>
              <a:buChar char="●"/>
            </a:pPr>
            <a:r>
              <a:rPr lang="en" sz="1200">
                <a:solidFill>
                  <a:schemeClr val="dk2"/>
                </a:solidFill>
                <a:latin typeface="Proxima Nova"/>
                <a:ea typeface="Proxima Nova"/>
                <a:cs typeface="Proxima Nova"/>
                <a:sym typeface="Proxima Nova"/>
              </a:rPr>
              <a:t>Pre and post surveys</a:t>
            </a:r>
            <a:endParaRPr sz="1200">
              <a:solidFill>
                <a:schemeClr val="dk2"/>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2"/>
              </a:buClr>
              <a:buSzPts val="1200"/>
              <a:buFont typeface="Proxima Nova"/>
              <a:buChar char="●"/>
            </a:pPr>
            <a:r>
              <a:rPr lang="en" sz="1200">
                <a:solidFill>
                  <a:schemeClr val="dk2"/>
                </a:solidFill>
                <a:latin typeface="Proxima Nova"/>
                <a:ea typeface="Proxima Nova"/>
                <a:cs typeface="Proxima Nova"/>
                <a:sym typeface="Proxima Nova"/>
              </a:rPr>
              <a:t>Survey incentive (included a receipt that students signed and we held on to for reporting purposes)</a:t>
            </a:r>
            <a:endParaRPr sz="1200">
              <a:solidFill>
                <a:schemeClr val="dk2"/>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2"/>
              </a:buClr>
              <a:buSzPts val="1200"/>
              <a:buFont typeface="Proxima Nova"/>
              <a:buChar char="●"/>
            </a:pPr>
            <a:r>
              <a:rPr lang="en" sz="1200">
                <a:solidFill>
                  <a:schemeClr val="dk2"/>
                </a:solidFill>
                <a:latin typeface="Proxima Nova"/>
                <a:ea typeface="Proxima Nova"/>
                <a:cs typeface="Proxima Nova"/>
                <a:sym typeface="Proxima Nova"/>
              </a:rPr>
              <a:t>IRB approval - exempt status</a:t>
            </a:r>
            <a:endParaRPr sz="1200">
              <a:solidFill>
                <a:schemeClr val="dk2"/>
              </a:solidFill>
              <a:latin typeface="Proxima Nova"/>
              <a:ea typeface="Proxima Nova"/>
              <a:cs typeface="Proxima Nova"/>
              <a:sym typeface="Proxima Nova"/>
            </a:endParaRPr>
          </a:p>
          <a:p>
            <a:pPr marL="457200" lvl="0" indent="-304800" algn="l" rtl="0">
              <a:lnSpc>
                <a:spcPct val="115000"/>
              </a:lnSpc>
              <a:spcBef>
                <a:spcPts val="0"/>
              </a:spcBef>
              <a:spcAft>
                <a:spcPts val="1600"/>
              </a:spcAft>
              <a:buClr>
                <a:schemeClr val="dk2"/>
              </a:buClr>
              <a:buSzPts val="1200"/>
              <a:buFont typeface="Proxima Nova"/>
              <a:buChar char="●"/>
            </a:pPr>
            <a:r>
              <a:rPr lang="en" sz="1200">
                <a:solidFill>
                  <a:schemeClr val="dk2"/>
                </a:solidFill>
                <a:latin typeface="Proxima Nova"/>
                <a:ea typeface="Proxima Nova"/>
                <a:cs typeface="Proxima Nova"/>
                <a:sym typeface="Proxima Nova"/>
              </a:rPr>
              <a:t>Qualtrics</a:t>
            </a:r>
            <a:endParaRPr sz="1200">
              <a:solidFill>
                <a:schemeClr val="dk2"/>
              </a:solidFill>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512a2bba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512a2bba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04800" algn="l" rtl="0">
              <a:lnSpc>
                <a:spcPct val="115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General and Demographic information (7 questions); 14 questions total</a:t>
            </a:r>
            <a:endParaRPr sz="1200">
              <a:solidFill>
                <a:schemeClr val="dk2"/>
              </a:solidFill>
              <a:latin typeface="Trebuchet MS"/>
              <a:ea typeface="Trebuchet MS"/>
              <a:cs typeface="Trebuchet MS"/>
              <a:sym typeface="Trebuchet MS"/>
            </a:endParaRPr>
          </a:p>
          <a:p>
            <a:pPr marL="914400" lvl="1" indent="-304800" algn="l" rtl="0">
              <a:lnSpc>
                <a:spcPct val="115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Identify as first-generation college student</a:t>
            </a:r>
            <a:endParaRPr sz="1200">
              <a:solidFill>
                <a:schemeClr val="dk2"/>
              </a:solidFill>
              <a:latin typeface="Trebuchet MS"/>
              <a:ea typeface="Trebuchet MS"/>
              <a:cs typeface="Trebuchet MS"/>
              <a:sym typeface="Trebuchet MS"/>
            </a:endParaRPr>
          </a:p>
          <a:p>
            <a:pPr marL="914400" lvl="1" indent="-304800" algn="l" rtl="0">
              <a:lnSpc>
                <a:spcPct val="115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Are students familiar with Special Collections and Digital Library resources?</a:t>
            </a:r>
            <a:endParaRPr sz="1200">
              <a:solidFill>
                <a:schemeClr val="dk2"/>
              </a:solidFill>
              <a:latin typeface="Trebuchet MS"/>
              <a:ea typeface="Trebuchet MS"/>
              <a:cs typeface="Trebuchet MS"/>
              <a:sym typeface="Trebuchet MS"/>
            </a:endParaRPr>
          </a:p>
          <a:p>
            <a:pPr marL="914400" lvl="1" indent="-304800" algn="l" rtl="0">
              <a:lnSpc>
                <a:spcPct val="115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How often and under what circumstances do they use them?</a:t>
            </a:r>
            <a:endParaRPr sz="1200">
              <a:solidFill>
                <a:schemeClr val="dk2"/>
              </a:solidFill>
              <a:latin typeface="Trebuchet MS"/>
              <a:ea typeface="Trebuchet MS"/>
              <a:cs typeface="Trebuchet MS"/>
              <a:sym typeface="Trebuchet MS"/>
            </a:endParaRPr>
          </a:p>
          <a:p>
            <a:pPr marL="914400" lvl="1" indent="-304800" algn="l" rtl="0">
              <a:lnSpc>
                <a:spcPct val="115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How confident do they feel using them?</a:t>
            </a:r>
            <a:endParaRPr sz="1200">
              <a:solidFill>
                <a:schemeClr val="dk2"/>
              </a:solidFill>
              <a:latin typeface="Trebuchet MS"/>
              <a:ea typeface="Trebuchet MS"/>
              <a:cs typeface="Trebuchet MS"/>
              <a:sym typeface="Trebuchet MS"/>
            </a:endParaRPr>
          </a:p>
          <a:p>
            <a:pPr marL="914400" lvl="1" indent="-304800" algn="l" rtl="0">
              <a:lnSpc>
                <a:spcPct val="115000"/>
              </a:lnSpc>
              <a:spcBef>
                <a:spcPts val="0"/>
              </a:spcBef>
              <a:spcAft>
                <a:spcPts val="0"/>
              </a:spcAft>
              <a:buClr>
                <a:schemeClr val="dk2"/>
              </a:buClr>
              <a:buSzPts val="1200"/>
              <a:buFont typeface="Trebuchet MS"/>
              <a:buChar char="○"/>
            </a:pPr>
            <a:r>
              <a:rPr lang="en" sz="1200">
                <a:solidFill>
                  <a:schemeClr val="dk2"/>
                </a:solidFill>
                <a:latin typeface="Trebuchet MS"/>
                <a:ea typeface="Trebuchet MS"/>
                <a:cs typeface="Trebuchet MS"/>
                <a:sym typeface="Trebuchet MS"/>
              </a:rPr>
              <a:t>Do they see their own communities reflected in these resources?</a:t>
            </a:r>
            <a:endParaRPr sz="1200">
              <a:solidFill>
                <a:schemeClr val="dk2"/>
              </a:solidFill>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200">
                <a:solidFill>
                  <a:schemeClr val="dk2"/>
                </a:solidFill>
                <a:latin typeface="Proxima Nova"/>
                <a:ea typeface="Proxima Nova"/>
                <a:cs typeface="Proxima Nova"/>
                <a:sym typeface="Proxima Nova"/>
              </a:rPr>
              <a:t>Samples??? Types/content of questions; note that we used Likert scale.  Address why we singled out first gen students?</a:t>
            </a:r>
            <a:endParaRPr sz="1200">
              <a:solidFill>
                <a:schemeClr val="dk2"/>
              </a:solidFill>
              <a:latin typeface="Proxima Nova"/>
              <a:ea typeface="Proxima Nova"/>
              <a:cs typeface="Proxima Nova"/>
              <a:sym typeface="Proxima Nova"/>
            </a:endParaRPr>
          </a:p>
          <a:p>
            <a:pPr marL="457200" lvl="0" indent="-304800" algn="l" rtl="0">
              <a:lnSpc>
                <a:spcPct val="115000"/>
              </a:lnSpc>
              <a:spcBef>
                <a:spcPts val="1600"/>
              </a:spcBef>
              <a:spcAft>
                <a:spcPts val="0"/>
              </a:spcAft>
              <a:buClr>
                <a:schemeClr val="dk2"/>
              </a:buClr>
              <a:buSzPts val="1200"/>
              <a:buFont typeface="Proxima Nova"/>
              <a:buChar char="-"/>
            </a:pPr>
            <a:r>
              <a:rPr lang="en" sz="1200">
                <a:solidFill>
                  <a:schemeClr val="dk2"/>
                </a:solidFill>
                <a:latin typeface="Proxima Nova"/>
                <a:ea typeface="Proxima Nova"/>
                <a:cs typeface="Proxima Nova"/>
                <a:sym typeface="Proxima Nova"/>
              </a:rPr>
              <a:t>Provide a sample question to show how we asked. Perhaps use a lickert scale question. This allows us to bring up the point of the importance crafting questions that yield results that can quantifiable. How you frame the question makes a big difference/impact on the type of usable data downstream.   </a:t>
            </a:r>
            <a:endParaRPr sz="1200"/>
          </a:p>
          <a:p>
            <a:pPr marL="0" lvl="0" indent="0" algn="l" rtl="0">
              <a:lnSpc>
                <a:spcPct val="115000"/>
              </a:lnSpc>
              <a:spcBef>
                <a:spcPts val="1600"/>
              </a:spcBef>
              <a:spcAft>
                <a:spcPts val="1600"/>
              </a:spcAft>
              <a:buNone/>
            </a:pPr>
            <a:endParaRPr sz="1200">
              <a:solidFill>
                <a:schemeClr val="dk2"/>
              </a:solidFill>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e551e374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e551e374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55600" algn="l" rtl="0">
              <a:lnSpc>
                <a:spcPct val="115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Demographic information </a:t>
            </a:r>
            <a:endParaRPr sz="2000">
              <a:solidFill>
                <a:schemeClr val="dk2"/>
              </a:solidFill>
              <a:latin typeface="Trebuchet MS"/>
              <a:ea typeface="Trebuchet MS"/>
              <a:cs typeface="Trebuchet MS"/>
              <a:sym typeface="Trebuchet MS"/>
            </a:endParaRPr>
          </a:p>
          <a:p>
            <a:pPr marL="914400" lvl="1" indent="-355600" algn="l" rtl="0">
              <a:lnSpc>
                <a:spcPct val="115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Identify as first-generation college student</a:t>
            </a:r>
            <a:endParaRPr sz="2000">
              <a:solidFill>
                <a:schemeClr val="dk2"/>
              </a:solidFill>
              <a:latin typeface="Trebuchet MS"/>
              <a:ea typeface="Trebuchet MS"/>
              <a:cs typeface="Trebuchet MS"/>
              <a:sym typeface="Trebuchet MS"/>
            </a:endParaRPr>
          </a:p>
          <a:p>
            <a:pPr marL="914400" lvl="1" indent="-355600" algn="l" rtl="0">
              <a:lnSpc>
                <a:spcPct val="115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Are students familiar with Special Collections and Digital Library resources?</a:t>
            </a:r>
            <a:endParaRPr sz="2000">
              <a:solidFill>
                <a:schemeClr val="dk2"/>
              </a:solidFill>
              <a:latin typeface="Trebuchet MS"/>
              <a:ea typeface="Trebuchet MS"/>
              <a:cs typeface="Trebuchet MS"/>
              <a:sym typeface="Trebuchet MS"/>
            </a:endParaRPr>
          </a:p>
          <a:p>
            <a:pPr marL="914400" lvl="1" indent="-355600" algn="l" rtl="0">
              <a:lnSpc>
                <a:spcPct val="115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How often and under what circumstances do they use them?</a:t>
            </a:r>
            <a:endParaRPr sz="2000">
              <a:solidFill>
                <a:schemeClr val="dk2"/>
              </a:solidFill>
              <a:latin typeface="Trebuchet MS"/>
              <a:ea typeface="Trebuchet MS"/>
              <a:cs typeface="Trebuchet MS"/>
              <a:sym typeface="Trebuchet MS"/>
            </a:endParaRPr>
          </a:p>
          <a:p>
            <a:pPr marL="914400" lvl="1" indent="-355600" algn="l" rtl="0">
              <a:lnSpc>
                <a:spcPct val="115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How confident do they feel using them?</a:t>
            </a:r>
            <a:endParaRPr sz="2000">
              <a:solidFill>
                <a:schemeClr val="dk2"/>
              </a:solidFill>
              <a:latin typeface="Trebuchet MS"/>
              <a:ea typeface="Trebuchet MS"/>
              <a:cs typeface="Trebuchet MS"/>
              <a:sym typeface="Trebuchet MS"/>
            </a:endParaRPr>
          </a:p>
          <a:p>
            <a:pPr marL="914400" lvl="1" indent="-355600" algn="l" rtl="0">
              <a:lnSpc>
                <a:spcPct val="115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Do they see their own communities reflected in these resources?</a:t>
            </a:r>
            <a:endParaRPr sz="1800">
              <a:solidFill>
                <a:schemeClr val="dk2"/>
              </a:solidFill>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800">
                <a:solidFill>
                  <a:schemeClr val="dk2"/>
                </a:solidFill>
                <a:latin typeface="Proxima Nova"/>
                <a:ea typeface="Proxima Nova"/>
                <a:cs typeface="Proxima Nova"/>
                <a:sym typeface="Proxima Nova"/>
              </a:rPr>
              <a:t>Samples??? Types/content of questions; note that we used Likert scale.  Address why we singled out first gen students?</a:t>
            </a:r>
            <a:endParaRPr sz="1800">
              <a:solidFill>
                <a:schemeClr val="dk2"/>
              </a:solidFill>
              <a:latin typeface="Proxima Nova"/>
              <a:ea typeface="Proxima Nova"/>
              <a:cs typeface="Proxima Nova"/>
              <a:sym typeface="Proxima Nova"/>
            </a:endParaRPr>
          </a:p>
          <a:p>
            <a:pPr marL="457200" lvl="0" indent="-342900" algn="l" rtl="0">
              <a:lnSpc>
                <a:spcPct val="115000"/>
              </a:lnSpc>
              <a:spcBef>
                <a:spcPts val="160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Provide a sample question to show how we asked. Perhaps use a lickert scale question. This allows us to bring up the point of the importance crafting questions that yield results that can quantifiable. How you frame the question makes a big difference/impact on the type of usable data downstream.   </a:t>
            </a:r>
            <a:endParaRPr/>
          </a:p>
          <a:p>
            <a:pPr marL="0" lvl="0" indent="0" algn="l" rtl="0">
              <a:lnSpc>
                <a:spcPct val="115000"/>
              </a:lnSpc>
              <a:spcBef>
                <a:spcPts val="1600"/>
              </a:spcBef>
              <a:spcAft>
                <a:spcPts val="1600"/>
              </a:spcAft>
              <a:buNone/>
            </a:pPr>
            <a:endParaRPr sz="1200">
              <a:solidFill>
                <a:schemeClr val="dk2"/>
              </a:solidFill>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5597988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e5597988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000">
                <a:solidFill>
                  <a:schemeClr val="dk2"/>
                </a:solidFill>
                <a:latin typeface="Proxima Nova"/>
                <a:ea typeface="Proxima Nova"/>
                <a:cs typeface="Proxima Nova"/>
                <a:sym typeface="Proxima Nova"/>
              </a:rPr>
              <a:t>3 likert scale questions that consist of 10 questions</a:t>
            </a:r>
            <a:endParaRPr sz="1000">
              <a:solidFill>
                <a:schemeClr val="dk2"/>
              </a:solidFill>
              <a:latin typeface="Proxima Nova"/>
              <a:ea typeface="Proxima Nova"/>
              <a:cs typeface="Proxima Nova"/>
              <a:sym typeface="Proxima Nova"/>
            </a:endParaRPr>
          </a:p>
          <a:p>
            <a:pPr marL="0" marR="0" lvl="0" indent="0" algn="l" rtl="0">
              <a:lnSpc>
                <a:spcPct val="115000"/>
              </a:lnSpc>
              <a:spcBef>
                <a:spcPts val="1600"/>
              </a:spcBef>
              <a:spcAft>
                <a:spcPts val="0"/>
              </a:spcAft>
              <a:buNone/>
            </a:pPr>
            <a:r>
              <a:rPr lang="en" sz="1000">
                <a:solidFill>
                  <a:schemeClr val="dk2"/>
                </a:solidFill>
                <a:latin typeface="Proxima Nova"/>
                <a:ea typeface="Proxima Nova"/>
                <a:cs typeface="Proxima Nova"/>
                <a:sym typeface="Proxima Nova"/>
              </a:rPr>
              <a:t>I found this from a website: (</a:t>
            </a:r>
            <a:r>
              <a:rPr lang="en" u="sng">
                <a:solidFill>
                  <a:schemeClr val="hlink"/>
                </a:solidFill>
                <a:hlinkClick r:id="rId3"/>
              </a:rPr>
              <a:t>https://blog.leadquizzes.com/8-types-of-survey-questions/</a:t>
            </a:r>
            <a:r>
              <a:rPr lang="en" sz="1000">
                <a:solidFill>
                  <a:schemeClr val="dk2"/>
                </a:solidFill>
                <a:latin typeface="Proxima Nova"/>
                <a:ea typeface="Proxima Nova"/>
                <a:cs typeface="Proxima Nova"/>
                <a:sym typeface="Proxima Nova"/>
              </a:rPr>
              <a:t>)</a:t>
            </a:r>
            <a:endParaRPr sz="1000">
              <a:solidFill>
                <a:schemeClr val="dk2"/>
              </a:solidFill>
              <a:latin typeface="Proxima Nova"/>
              <a:ea typeface="Proxima Nova"/>
              <a:cs typeface="Proxima Nova"/>
              <a:sym typeface="Proxima Nova"/>
            </a:endParaRPr>
          </a:p>
          <a:p>
            <a:pPr marL="457200" lvl="0" indent="0" algn="l" rtl="0">
              <a:lnSpc>
                <a:spcPct val="115000"/>
              </a:lnSpc>
              <a:spcBef>
                <a:spcPts val="1600"/>
              </a:spcBef>
              <a:spcAft>
                <a:spcPts val="0"/>
              </a:spcAft>
              <a:buNone/>
            </a:pPr>
            <a:r>
              <a:rPr lang="en" sz="1000">
                <a:solidFill>
                  <a:schemeClr val="dk2"/>
                </a:solidFill>
                <a:latin typeface="Proxima Nova"/>
                <a:ea typeface="Proxima Nova"/>
                <a:cs typeface="Proxima Nova"/>
                <a:sym typeface="Proxima Nova"/>
              </a:rPr>
              <a:t>“</a:t>
            </a:r>
            <a:r>
              <a:rPr lang="en" sz="1000">
                <a:solidFill>
                  <a:srgbClr val="2A2D35"/>
                </a:solidFill>
                <a:highlight>
                  <a:srgbClr val="FEFEFE"/>
                </a:highlight>
                <a:latin typeface="Lato"/>
                <a:ea typeface="Lato"/>
                <a:cs typeface="Lato"/>
                <a:sym typeface="Lato"/>
              </a:rPr>
              <a:t>Remember that last time when you were taking a survey and ‘neither agreed nor disagreed’ or ‘completely agreed/disagreed’ with a question? You may not have known it at the time, but those questions were based on what’s called a Likert scale.</a:t>
            </a:r>
            <a:endParaRPr sz="1000">
              <a:solidFill>
                <a:srgbClr val="2A2D35"/>
              </a:solidFill>
              <a:highlight>
                <a:srgbClr val="FEFEFE"/>
              </a:highlight>
              <a:latin typeface="Lato"/>
              <a:ea typeface="Lato"/>
              <a:cs typeface="Lato"/>
              <a:sym typeface="Lato"/>
            </a:endParaRPr>
          </a:p>
          <a:p>
            <a:pPr marL="0" lvl="0" indent="0" algn="l" rtl="0">
              <a:lnSpc>
                <a:spcPct val="160000"/>
              </a:lnSpc>
              <a:spcBef>
                <a:spcPts val="1600"/>
              </a:spcBef>
              <a:spcAft>
                <a:spcPts val="0"/>
              </a:spcAft>
              <a:buNone/>
            </a:pPr>
            <a:r>
              <a:rPr lang="en" sz="1000">
                <a:solidFill>
                  <a:srgbClr val="2A2D35"/>
                </a:solidFill>
                <a:highlight>
                  <a:srgbClr val="FEFEFE"/>
                </a:highlight>
                <a:latin typeface="Lato"/>
                <a:ea typeface="Lato"/>
                <a:cs typeface="Lato"/>
                <a:sym typeface="Lato"/>
              </a:rPr>
              <a:t>It’s one of the most popular and reliable ways of measuring perceptions, attitudes, and opinions. Likert scale survey questions are characterized by a wide range of answer options to choose from, usually ranging from one extreme (e.g. ‘strongly agree’) to another (e.g. ‘strongly disagree’).</a:t>
            </a:r>
            <a:endParaRPr sz="1000">
              <a:solidFill>
                <a:srgbClr val="2A2D35"/>
              </a:solidFill>
              <a:highlight>
                <a:srgbClr val="FEFEFE"/>
              </a:highlight>
              <a:latin typeface="Lato"/>
              <a:ea typeface="Lato"/>
              <a:cs typeface="Lato"/>
              <a:sym typeface="Lato"/>
            </a:endParaRPr>
          </a:p>
          <a:p>
            <a:pPr marL="0" lvl="0" indent="0" algn="l" rtl="0">
              <a:lnSpc>
                <a:spcPct val="160000"/>
              </a:lnSpc>
              <a:spcBef>
                <a:spcPts val="2400"/>
              </a:spcBef>
              <a:spcAft>
                <a:spcPts val="0"/>
              </a:spcAft>
              <a:buNone/>
            </a:pPr>
            <a:r>
              <a:rPr lang="en" sz="1000">
                <a:solidFill>
                  <a:srgbClr val="2A2D35"/>
                </a:solidFill>
                <a:highlight>
                  <a:srgbClr val="FEFEFE"/>
                </a:highlight>
                <a:latin typeface="Lato"/>
                <a:ea typeface="Lato"/>
                <a:cs typeface="Lato"/>
                <a:sym typeface="Lato"/>
              </a:rPr>
              <a:t>Likert scale questions are especially suitable if you want to question your audience on a new product release, customer service experience, a recent development at the company, the success of an event, and so on. </a:t>
            </a:r>
            <a:endParaRPr sz="1000">
              <a:solidFill>
                <a:srgbClr val="2A2D35"/>
              </a:solidFill>
              <a:highlight>
                <a:srgbClr val="FEFEFE"/>
              </a:highlight>
              <a:latin typeface="Lato"/>
              <a:ea typeface="Lato"/>
              <a:cs typeface="Lato"/>
              <a:sym typeface="Lato"/>
            </a:endParaRPr>
          </a:p>
          <a:p>
            <a:pPr marL="0" lvl="0" indent="0" algn="l" rtl="0">
              <a:lnSpc>
                <a:spcPct val="160000"/>
              </a:lnSpc>
              <a:spcBef>
                <a:spcPts val="2400"/>
              </a:spcBef>
              <a:spcAft>
                <a:spcPts val="0"/>
              </a:spcAft>
              <a:buNone/>
            </a:pPr>
            <a:r>
              <a:rPr lang="en" sz="1000">
                <a:solidFill>
                  <a:srgbClr val="2A2D35"/>
                </a:solidFill>
                <a:highlight>
                  <a:srgbClr val="FEFEFE"/>
                </a:highlight>
                <a:latin typeface="Lato"/>
                <a:ea typeface="Lato"/>
                <a:cs typeface="Lato"/>
                <a:sym typeface="Lato"/>
              </a:rPr>
              <a:t>Even though Likert scale questionnaires, in theory, can have an unlimited number of questions and answers, the two most common ones are the 5-point and 7-point Likert scales. You can also decide to use even-numbered answer options, but keep in mind that such a scale eliminates the possibility of a neutral answer.</a:t>
            </a:r>
            <a:endParaRPr sz="1000">
              <a:solidFill>
                <a:srgbClr val="2A2D35"/>
              </a:solidFill>
              <a:highlight>
                <a:srgbClr val="FEFEFE"/>
              </a:highlight>
              <a:latin typeface="Lato"/>
              <a:ea typeface="Lato"/>
              <a:cs typeface="Lato"/>
              <a:sym typeface="Lato"/>
            </a:endParaRPr>
          </a:p>
          <a:p>
            <a:pPr marL="457200" lvl="0" indent="0" algn="l" rtl="0">
              <a:lnSpc>
                <a:spcPct val="115000"/>
              </a:lnSpc>
              <a:spcBef>
                <a:spcPts val="2400"/>
              </a:spcBef>
              <a:spcAft>
                <a:spcPts val="0"/>
              </a:spcAft>
              <a:buNone/>
            </a:pPr>
            <a:endParaRPr sz="1000">
              <a:solidFill>
                <a:srgbClr val="2A2D35"/>
              </a:solidFill>
              <a:highlight>
                <a:srgbClr val="FEFEFE"/>
              </a:highlight>
              <a:latin typeface="Lato"/>
              <a:ea typeface="Lato"/>
              <a:cs typeface="Lato"/>
              <a:sym typeface="Lato"/>
            </a:endParaRPr>
          </a:p>
          <a:p>
            <a:pPr marL="0" lvl="0" indent="0" algn="l" rtl="0">
              <a:lnSpc>
                <a:spcPct val="115000"/>
              </a:lnSpc>
              <a:spcBef>
                <a:spcPts val="1600"/>
              </a:spcBef>
              <a:spcAft>
                <a:spcPts val="1600"/>
              </a:spcAft>
              <a:buNone/>
            </a:pPr>
            <a:endParaRPr sz="1000">
              <a:solidFill>
                <a:schemeClr val="dk2"/>
              </a:solidFill>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e5597988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e5597988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t>The following are some highlights of the study :</a:t>
            </a:r>
            <a:r>
              <a:rPr lang="en" sz="1200">
                <a:solidFill>
                  <a:schemeClr val="dk2"/>
                </a:solidFill>
                <a:latin typeface="Proxima Nova"/>
                <a:ea typeface="Proxima Nova"/>
                <a:cs typeface="Proxima Nova"/>
                <a:sym typeface="Proxima Nova"/>
              </a:rPr>
              <a:t>Four classes -- totalling 100 students responses gathered; from that initial pool</a:t>
            </a:r>
            <a:r>
              <a:rPr lang="en"/>
              <a:t> we attained 56.2% completion rate for the post-surveys. This is with the dissemination of the incentive gift cards during the 1st furvey, providing the students some time to get thru the majority of the semester, and then sending out an email with a qualtrics link. We then sent two other reminder emails with the hope of shoring up our response rate.. The majority of respondents were undergrads, who hailed from the School of Planning, Policy, and Development. This is because we had a couple of larger classes who came from that department. Consistent with USC’s statistic for first-generation students, 20% of our respondents self identified as first-generation. We asked this question because this project is based  on a chapter Rachel Mandell and I wrote that focused on creating digital library resources to support the first-generation student expereince. The demographic breakdown according to race is 60% of our respondents are white, and the remaining 40% are non-white. This info helps to contextualize the data</a:t>
            </a:r>
            <a:endParaRPr sz="1000">
              <a:solidFill>
                <a:schemeClr val="dk2"/>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e5597988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e5597988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Students feel more confident using Digital Library collections than they did using Special Collections materials before our instruction  and/or their class assignments. We found that 45% of students responded “agree or strongly agree” with the statement “Before this semester, I felt confident using the USC Digital Library.” Only 13% of students “agreed or strongly agreed” to the same statement regarding Special Collections</a:t>
            </a:r>
            <a:endParaRPr sz="1200">
              <a:latin typeface="Proxima Nova"/>
              <a:ea typeface="Proxima Nova"/>
              <a:cs typeface="Proxima Nova"/>
              <a:sym typeface="Proxima Nova"/>
            </a:endParaRPr>
          </a:p>
          <a:p>
            <a:pPr marL="0" lvl="0" indent="0" algn="l" rtl="0">
              <a:spcBef>
                <a:spcPts val="0"/>
              </a:spcBef>
              <a:spcAft>
                <a:spcPts val="0"/>
              </a:spcAft>
              <a:buNone/>
            </a:pPr>
            <a:r>
              <a:rPr lang="en" sz="1200">
                <a:latin typeface="Proxima Nova"/>
                <a:ea typeface="Proxima Nova"/>
                <a:cs typeface="Proxima Nova"/>
                <a:sym typeface="Proxima Nova"/>
              </a:rPr>
              <a:t>More students fell confident using digital resources. Perhaps this is because you can do it in the comfort of your home, in your underwear, burrito in hand, while streaming netflix. Special collections on the other hand, requires an appointment, physically going to the location, and most importantly, being clothed. </a:t>
            </a:r>
            <a:endParaRPr sz="1200">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e5597988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e5597988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The encouraging news for Special Collections is that there was a statistically significant percentage change of students who felt more confident using Special Collections materials after our instruction. We were lucky enough to have receive assistance from Kathy Kolnick, a statistician at USC, to analyze our data using a Paired Sample T-Test. </a:t>
            </a:r>
            <a:endParaRPr sz="1200">
              <a:latin typeface="Proxima Nova"/>
              <a:ea typeface="Proxima Nova"/>
              <a:cs typeface="Proxima Nova"/>
              <a:sym typeface="Proxima Nova"/>
            </a:endParaRPr>
          </a:p>
          <a:p>
            <a:pPr marL="0" lvl="0" indent="0" algn="l" rtl="0">
              <a:spcBef>
                <a:spcPts val="0"/>
              </a:spcBef>
              <a:spcAft>
                <a:spcPts val="0"/>
              </a:spcAft>
              <a:buNone/>
            </a:pPr>
            <a:endParaRPr sz="1200">
              <a:latin typeface="Proxima Nova"/>
              <a:ea typeface="Proxima Nova"/>
              <a:cs typeface="Proxima Nova"/>
              <a:sym typeface="Proxima Nova"/>
            </a:endParaRPr>
          </a:p>
          <a:p>
            <a:pPr marL="0" lvl="0" indent="0" algn="l" rtl="0">
              <a:spcBef>
                <a:spcPts val="0"/>
              </a:spcBef>
              <a:spcAft>
                <a:spcPts val="0"/>
              </a:spcAft>
              <a:buNone/>
            </a:pPr>
            <a:r>
              <a:rPr lang="en" sz="1400">
                <a:latin typeface="Proxima Nova"/>
                <a:ea typeface="Proxima Nova"/>
                <a:cs typeface="Proxima Nova"/>
                <a:sym typeface="Proxima Nova"/>
              </a:rPr>
              <a:t>Details include: Sig. (2-tailed) = .000</a:t>
            </a:r>
            <a:endParaRPr sz="1400">
              <a:latin typeface="Proxima Nova"/>
              <a:ea typeface="Proxima Nova"/>
              <a:cs typeface="Proxima Nova"/>
              <a:sym typeface="Proxima Nova"/>
            </a:endParaRPr>
          </a:p>
          <a:p>
            <a:pPr marL="0" lvl="0" indent="0" algn="l" rtl="0">
              <a:spcBef>
                <a:spcPts val="0"/>
              </a:spcBef>
              <a:spcAft>
                <a:spcPts val="0"/>
              </a:spcAft>
              <a:buNone/>
            </a:pPr>
            <a:r>
              <a:rPr lang="en" sz="1400">
                <a:latin typeface="Proxima Nova"/>
                <a:ea typeface="Proxima Nova"/>
                <a:cs typeface="Proxima Nova"/>
                <a:sym typeface="Proxima Nova"/>
              </a:rPr>
              <a:t>t(44) = 6.329, p &lt; .001</a:t>
            </a:r>
            <a:endParaRPr sz="1200">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rotWithShape="1">
          <a:blip r:embed="rId3">
            <a:alphaModFix amt="18000"/>
          </a:blip>
          <a:srcRect l="3733" t="29414" r="6078" b="29027"/>
          <a:stretch/>
        </p:blipFill>
        <p:spPr>
          <a:xfrm>
            <a:off x="-66525" y="-93550"/>
            <a:ext cx="9253124" cy="5287600"/>
          </a:xfrm>
          <a:prstGeom prst="rect">
            <a:avLst/>
          </a:prstGeom>
          <a:noFill/>
          <a:ln>
            <a:noFill/>
          </a:ln>
        </p:spPr>
      </p:pic>
      <p:sp>
        <p:nvSpPr>
          <p:cNvPr id="57" name="Google Shape;57;p13"/>
          <p:cNvSpPr/>
          <p:nvPr/>
        </p:nvSpPr>
        <p:spPr>
          <a:xfrm>
            <a:off x="-61600" y="3178325"/>
            <a:ext cx="9205500" cy="16995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ctrTitle" idx="4294967295"/>
          </p:nvPr>
        </p:nvSpPr>
        <p:spPr>
          <a:xfrm>
            <a:off x="118850" y="700475"/>
            <a:ext cx="8914200" cy="240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980000"/>
                </a:solidFill>
                <a:latin typeface="Hammersmith One"/>
                <a:ea typeface="Hammersmith One"/>
                <a:cs typeface="Hammersmith One"/>
                <a:sym typeface="Hammersmith One"/>
              </a:rPr>
              <a:t>Gauging Student Perspectives: </a:t>
            </a:r>
            <a:endParaRPr sz="3600" b="1">
              <a:solidFill>
                <a:srgbClr val="980000"/>
              </a:solidFill>
              <a:latin typeface="Hammersmith One"/>
              <a:ea typeface="Hammersmith One"/>
              <a:cs typeface="Hammersmith One"/>
              <a:sym typeface="Hammersmith One"/>
            </a:endParaRPr>
          </a:p>
          <a:p>
            <a:pPr marL="0" lvl="0" indent="0" algn="ctr" rtl="0">
              <a:spcBef>
                <a:spcPts val="0"/>
              </a:spcBef>
              <a:spcAft>
                <a:spcPts val="0"/>
              </a:spcAft>
              <a:buNone/>
            </a:pPr>
            <a:r>
              <a:rPr lang="en" sz="3600" b="1">
                <a:solidFill>
                  <a:srgbClr val="980000"/>
                </a:solidFill>
                <a:latin typeface="Hammersmith One"/>
                <a:ea typeface="Hammersmith One"/>
                <a:cs typeface="Hammersmith One"/>
                <a:sym typeface="Hammersmith One"/>
              </a:rPr>
              <a:t>Using Survey Data to Understand </a:t>
            </a:r>
            <a:endParaRPr sz="3600" b="1">
              <a:solidFill>
                <a:srgbClr val="980000"/>
              </a:solidFill>
              <a:latin typeface="Hammersmith One"/>
              <a:ea typeface="Hammersmith One"/>
              <a:cs typeface="Hammersmith One"/>
              <a:sym typeface="Hammersmith One"/>
            </a:endParaRPr>
          </a:p>
          <a:p>
            <a:pPr marL="0" lvl="0" indent="0" algn="ctr" rtl="0">
              <a:spcBef>
                <a:spcPts val="0"/>
              </a:spcBef>
              <a:spcAft>
                <a:spcPts val="0"/>
              </a:spcAft>
              <a:buNone/>
            </a:pPr>
            <a:r>
              <a:rPr lang="en" sz="3600" b="1">
                <a:solidFill>
                  <a:srgbClr val="980000"/>
                </a:solidFill>
                <a:latin typeface="Hammersmith One"/>
                <a:ea typeface="Hammersmith One"/>
                <a:cs typeface="Hammersmith One"/>
                <a:sym typeface="Hammersmith One"/>
              </a:rPr>
              <a:t>Student Perceptions of Archives</a:t>
            </a:r>
            <a:endParaRPr sz="3600" b="1">
              <a:solidFill>
                <a:srgbClr val="980000"/>
              </a:solidFill>
              <a:latin typeface="Hammersmith One"/>
              <a:ea typeface="Hammersmith One"/>
              <a:cs typeface="Hammersmith One"/>
              <a:sym typeface="Hammersmith One"/>
            </a:endParaRPr>
          </a:p>
        </p:txBody>
      </p:sp>
      <p:sp>
        <p:nvSpPr>
          <p:cNvPr id="59" name="Google Shape;59;p13"/>
          <p:cNvSpPr txBox="1">
            <a:spLocks noGrp="1"/>
          </p:cNvSpPr>
          <p:nvPr>
            <p:ph type="subTitle" idx="4294967295"/>
          </p:nvPr>
        </p:nvSpPr>
        <p:spPr>
          <a:xfrm>
            <a:off x="247800" y="3255450"/>
            <a:ext cx="8584500" cy="182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solidFill>
                  <a:srgbClr val="FFFFFF"/>
                </a:solidFill>
              </a:rPr>
              <a:t>Giao Luong Baker, Duke University Libraries</a:t>
            </a:r>
            <a:endParaRPr>
              <a:solidFill>
                <a:srgbClr val="FFFFFF"/>
              </a:solidFill>
            </a:endParaRPr>
          </a:p>
          <a:p>
            <a:pPr marL="0" lvl="0" indent="0" algn="ctr" rtl="0">
              <a:lnSpc>
                <a:spcPct val="100000"/>
              </a:lnSpc>
              <a:spcBef>
                <a:spcPts val="0"/>
              </a:spcBef>
              <a:spcAft>
                <a:spcPts val="0"/>
              </a:spcAft>
              <a:buNone/>
            </a:pPr>
            <a:r>
              <a:rPr lang="en">
                <a:solidFill>
                  <a:srgbClr val="FFFFFF"/>
                </a:solidFill>
              </a:rPr>
              <a:t>Suzi Noruschat, University of Southern California Libraries </a:t>
            </a:r>
            <a:endParaRPr>
              <a:solidFill>
                <a:srgbClr val="FFFFFF"/>
              </a:solidFill>
            </a:endParaRPr>
          </a:p>
          <a:p>
            <a:pPr marL="0" lvl="0" indent="0" algn="ctr" rtl="0">
              <a:lnSpc>
                <a:spcPct val="100000"/>
              </a:lnSpc>
              <a:spcBef>
                <a:spcPts val="0"/>
              </a:spcBef>
              <a:spcAft>
                <a:spcPts val="0"/>
              </a:spcAft>
              <a:buNone/>
            </a:pPr>
            <a:endParaRPr>
              <a:solidFill>
                <a:srgbClr val="FFFFFF"/>
              </a:solidFill>
            </a:endParaRPr>
          </a:p>
          <a:p>
            <a:pPr marL="0" lvl="0" indent="0" algn="ctr" rtl="0">
              <a:lnSpc>
                <a:spcPct val="100000"/>
              </a:lnSpc>
              <a:spcBef>
                <a:spcPts val="0"/>
              </a:spcBef>
              <a:spcAft>
                <a:spcPts val="0"/>
              </a:spcAft>
              <a:buNone/>
            </a:pPr>
            <a:r>
              <a:rPr lang="en">
                <a:solidFill>
                  <a:srgbClr val="FFFFFF"/>
                </a:solidFill>
              </a:rPr>
              <a:t>Funded by USC Libraries Research Committee </a:t>
            </a:r>
            <a:endParaRPr>
              <a:solidFill>
                <a:srgbClr val="FFFFFF"/>
              </a:solidFill>
            </a:endParaRPr>
          </a:p>
          <a:p>
            <a:pPr marL="0" lvl="0" indent="0" algn="ctr" rtl="0">
              <a:lnSpc>
                <a:spcPct val="100000"/>
              </a:lnSpc>
              <a:spcBef>
                <a:spcPts val="0"/>
              </a:spcBef>
              <a:spcAft>
                <a:spcPts val="0"/>
              </a:spcAft>
              <a:buNone/>
            </a:pPr>
            <a:r>
              <a:rPr lang="en">
                <a:solidFill>
                  <a:srgbClr val="FFFFFF"/>
                </a:solidFill>
              </a:rPr>
              <a:t>Fall 2018 - Spring 2019</a:t>
            </a:r>
            <a:endParaRPr>
              <a:solidFill>
                <a:srgbClr val="FFFFFF"/>
              </a:solidFill>
            </a:endParaRPr>
          </a:p>
          <a:p>
            <a:pPr marL="0" lvl="0" indent="0" algn="l" rtl="0">
              <a:spcBef>
                <a:spcPts val="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2"/>
          <p:cNvPicPr preferRelativeResize="0"/>
          <p:nvPr/>
        </p:nvPicPr>
        <p:blipFill rotWithShape="1">
          <a:blip r:embed="rId3">
            <a:alphaModFix/>
          </a:blip>
          <a:srcRect l="10333" t="14175" r="8232" b="37786"/>
          <a:stretch/>
        </p:blipFill>
        <p:spPr>
          <a:xfrm>
            <a:off x="-28575" y="1143075"/>
            <a:ext cx="9172574" cy="4217000"/>
          </a:xfrm>
          <a:prstGeom prst="rect">
            <a:avLst/>
          </a:prstGeom>
          <a:noFill/>
          <a:ln>
            <a:noFill/>
          </a:ln>
        </p:spPr>
      </p:pic>
      <p:sp>
        <p:nvSpPr>
          <p:cNvPr id="140" name="Google Shape;140;p22"/>
          <p:cNvSpPr txBox="1">
            <a:spLocks noGrp="1"/>
          </p:cNvSpPr>
          <p:nvPr>
            <p:ph type="title"/>
          </p:nvPr>
        </p:nvSpPr>
        <p:spPr>
          <a:xfrm>
            <a:off x="311700" y="327925"/>
            <a:ext cx="85206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Finding 3 </a:t>
            </a:r>
            <a:endParaRPr sz="6000"/>
          </a:p>
        </p:txBody>
      </p:sp>
      <p:sp>
        <p:nvSpPr>
          <p:cNvPr id="141" name="Google Shape;141;p22"/>
          <p:cNvSpPr txBox="1"/>
          <p:nvPr/>
        </p:nvSpPr>
        <p:spPr>
          <a:xfrm>
            <a:off x="381000" y="1981200"/>
            <a:ext cx="3000000" cy="15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p>
        </p:txBody>
      </p:sp>
      <p:sp>
        <p:nvSpPr>
          <p:cNvPr id="142" name="Google Shape;142;p22"/>
          <p:cNvSpPr txBox="1"/>
          <p:nvPr/>
        </p:nvSpPr>
        <p:spPr>
          <a:xfrm>
            <a:off x="6685600" y="1162950"/>
            <a:ext cx="2304300" cy="10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latin typeface="Proxima Nova"/>
              <a:ea typeface="Proxima Nova"/>
              <a:cs typeface="Proxima Nova"/>
              <a:sym typeface="Proxima Nova"/>
            </a:endParaRPr>
          </a:p>
        </p:txBody>
      </p:sp>
      <p:sp>
        <p:nvSpPr>
          <p:cNvPr id="143" name="Google Shape;143;p22"/>
          <p:cNvSpPr txBox="1"/>
          <p:nvPr/>
        </p:nvSpPr>
        <p:spPr>
          <a:xfrm>
            <a:off x="9675" y="3791850"/>
            <a:ext cx="2543100" cy="6858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The pre-survey mean is 3.63</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The post-survey mean is 3.93</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144" name="Google Shape;144;p22"/>
          <p:cNvSpPr/>
          <p:nvPr/>
        </p:nvSpPr>
        <p:spPr>
          <a:xfrm rot="10800000">
            <a:off x="0" y="2201097"/>
            <a:ext cx="3838800" cy="1457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p:nvPr/>
        </p:nvSpPr>
        <p:spPr>
          <a:xfrm>
            <a:off x="76200" y="2272650"/>
            <a:ext cx="4067400" cy="11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No change in confidence levels for Digital Library resources</a:t>
            </a:r>
            <a:endParaRPr sz="2400">
              <a:latin typeface="Proxima Nova"/>
              <a:ea typeface="Proxima Nova"/>
              <a:cs typeface="Proxima Nova"/>
              <a:sym typeface="Proxima Nova"/>
            </a:endParaRPr>
          </a:p>
        </p:txBody>
      </p:sp>
      <p:sp>
        <p:nvSpPr>
          <p:cNvPr id="146" name="Google Shape;146;p22"/>
          <p:cNvSpPr txBox="1"/>
          <p:nvPr/>
        </p:nvSpPr>
        <p:spPr>
          <a:xfrm>
            <a:off x="-28575" y="4588775"/>
            <a:ext cx="5353200" cy="3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Coach Boyd with Trojan Basketball team, 1978, USC Digital Library</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p:nvPr/>
        </p:nvSpPr>
        <p:spPr>
          <a:xfrm>
            <a:off x="0" y="1448725"/>
            <a:ext cx="4724400" cy="26079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lt1"/>
                </a:solidFill>
                <a:latin typeface="Proxima Nova"/>
                <a:ea typeface="Proxima Nova"/>
                <a:cs typeface="Proxima Nova"/>
                <a:sym typeface="Proxima Nova"/>
              </a:rPr>
              <a:t> </a:t>
            </a:r>
            <a:endParaRPr sz="3000">
              <a:solidFill>
                <a:schemeClr val="lt1"/>
              </a:solidFill>
              <a:latin typeface="Proxima Nova"/>
              <a:ea typeface="Proxima Nova"/>
              <a:cs typeface="Proxima Nova"/>
              <a:sym typeface="Proxima Nova"/>
            </a:endParaRPr>
          </a:p>
          <a:p>
            <a:pPr marL="0" lvl="0" indent="0" algn="l" rtl="0">
              <a:spcBef>
                <a:spcPts val="0"/>
              </a:spcBef>
              <a:spcAft>
                <a:spcPts val="0"/>
              </a:spcAft>
              <a:buNone/>
            </a:pPr>
            <a:endParaRPr sz="3000">
              <a:solidFill>
                <a:schemeClr val="lt1"/>
              </a:solidFill>
              <a:latin typeface="Proxima Nova"/>
              <a:ea typeface="Proxima Nova"/>
              <a:cs typeface="Proxima Nova"/>
              <a:sym typeface="Proxima Nova"/>
            </a:endParaRPr>
          </a:p>
        </p:txBody>
      </p:sp>
      <p:sp>
        <p:nvSpPr>
          <p:cNvPr id="152" name="Google Shape;152;p23"/>
          <p:cNvSpPr txBox="1">
            <a:spLocks noGrp="1"/>
          </p:cNvSpPr>
          <p:nvPr>
            <p:ph type="title"/>
          </p:nvPr>
        </p:nvSpPr>
        <p:spPr>
          <a:xfrm>
            <a:off x="311700" y="327925"/>
            <a:ext cx="85206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Finding 4 </a:t>
            </a:r>
            <a:endParaRPr sz="6000"/>
          </a:p>
        </p:txBody>
      </p:sp>
      <p:sp>
        <p:nvSpPr>
          <p:cNvPr id="153" name="Google Shape;153;p23"/>
          <p:cNvSpPr txBox="1"/>
          <p:nvPr/>
        </p:nvSpPr>
        <p:spPr>
          <a:xfrm>
            <a:off x="209550" y="1673275"/>
            <a:ext cx="3000000" cy="15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p>
        </p:txBody>
      </p:sp>
      <p:sp>
        <p:nvSpPr>
          <p:cNvPr id="154" name="Google Shape;154;p23"/>
          <p:cNvSpPr txBox="1"/>
          <p:nvPr/>
        </p:nvSpPr>
        <p:spPr>
          <a:xfrm>
            <a:off x="6685450" y="1027400"/>
            <a:ext cx="2304300" cy="10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latin typeface="Proxima Nova"/>
              <a:ea typeface="Proxima Nova"/>
              <a:cs typeface="Proxima Nova"/>
              <a:sym typeface="Proxima Nova"/>
            </a:endParaRPr>
          </a:p>
        </p:txBody>
      </p:sp>
      <p:sp>
        <p:nvSpPr>
          <p:cNvPr id="155" name="Google Shape;155;p23"/>
          <p:cNvSpPr txBox="1"/>
          <p:nvPr/>
        </p:nvSpPr>
        <p:spPr>
          <a:xfrm>
            <a:off x="-45875" y="4194650"/>
            <a:ext cx="2560500" cy="8346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Special Collections Data:</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The pre-survey mean is 3.24</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The post-survey mean is 3.74</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pic>
        <p:nvPicPr>
          <p:cNvPr id="156" name="Google Shape;156;p23"/>
          <p:cNvPicPr preferRelativeResize="0"/>
          <p:nvPr/>
        </p:nvPicPr>
        <p:blipFill rotWithShape="1">
          <a:blip r:embed="rId3">
            <a:alphaModFix/>
          </a:blip>
          <a:srcRect l="30247" t="21244" r="9355" b="23387"/>
          <a:stretch/>
        </p:blipFill>
        <p:spPr>
          <a:xfrm>
            <a:off x="4219725" y="-17250"/>
            <a:ext cx="4962524" cy="5160749"/>
          </a:xfrm>
          <a:prstGeom prst="rect">
            <a:avLst/>
          </a:prstGeom>
          <a:noFill/>
          <a:ln>
            <a:noFill/>
          </a:ln>
        </p:spPr>
      </p:pic>
      <p:sp>
        <p:nvSpPr>
          <p:cNvPr id="157" name="Google Shape;157;p23"/>
          <p:cNvSpPr txBox="1"/>
          <p:nvPr/>
        </p:nvSpPr>
        <p:spPr>
          <a:xfrm>
            <a:off x="371625" y="1549675"/>
            <a:ext cx="3933900" cy="18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Students saw themselves and their communities reflected in both Special Collections and Digital Library resources after instruction.</a:t>
            </a:r>
            <a:endParaRPr sz="2400">
              <a:latin typeface="Proxima Nova"/>
              <a:ea typeface="Proxima Nova"/>
              <a:cs typeface="Proxima Nova"/>
              <a:sym typeface="Proxima Nova"/>
            </a:endParaRPr>
          </a:p>
        </p:txBody>
      </p:sp>
      <p:sp>
        <p:nvSpPr>
          <p:cNvPr id="158" name="Google Shape;158;p23"/>
          <p:cNvSpPr txBox="1"/>
          <p:nvPr/>
        </p:nvSpPr>
        <p:spPr>
          <a:xfrm>
            <a:off x="2697325" y="4194650"/>
            <a:ext cx="2598600" cy="8124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Digital Library Data:</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The pre-survey mean is 3.56</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The post-survey mean is 3.84</a:t>
            </a:r>
            <a:endParaRPr>
              <a:latin typeface="Proxima Nova"/>
              <a:ea typeface="Proxima Nova"/>
              <a:cs typeface="Proxima Nova"/>
              <a:sym typeface="Proxima Nova"/>
            </a:endParaRPr>
          </a:p>
          <a:p>
            <a:pPr marL="0" lvl="0" indent="0" algn="l" rtl="0">
              <a:spcBef>
                <a:spcPts val="0"/>
              </a:spcBef>
              <a:spcAft>
                <a:spcPts val="0"/>
              </a:spcAft>
              <a:buNone/>
            </a:pPr>
            <a:endParaRPr sz="1200">
              <a:latin typeface="Proxima Nova"/>
              <a:ea typeface="Proxima Nova"/>
              <a:cs typeface="Proxima Nova"/>
              <a:sym typeface="Proxima Nova"/>
            </a:endParaRPr>
          </a:p>
          <a:p>
            <a:pPr marL="0" lvl="0" indent="0" algn="l" rtl="0">
              <a:spcBef>
                <a:spcPts val="0"/>
              </a:spcBef>
              <a:spcAft>
                <a:spcPts val="0"/>
              </a:spcAft>
              <a:buNone/>
            </a:pPr>
            <a:endParaRPr sz="1200">
              <a:latin typeface="Proxima Nova"/>
              <a:ea typeface="Proxima Nova"/>
              <a:cs typeface="Proxima Nova"/>
              <a:sym typeface="Proxima Nova"/>
            </a:endParaRPr>
          </a:p>
          <a:p>
            <a:pPr marL="0" lvl="0" indent="0" algn="l" rtl="0">
              <a:spcBef>
                <a:spcPts val="0"/>
              </a:spcBef>
              <a:spcAft>
                <a:spcPts val="0"/>
              </a:spcAft>
              <a:buNone/>
            </a:pPr>
            <a:endParaRPr sz="1200">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159" name="Google Shape;159;p23"/>
          <p:cNvSpPr txBox="1"/>
          <p:nvPr/>
        </p:nvSpPr>
        <p:spPr>
          <a:xfrm>
            <a:off x="6391425" y="4391950"/>
            <a:ext cx="2752500" cy="61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USC Delta Delta Delta Sorority women, s.d., USC Digital Library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4"/>
          <p:cNvPicPr preferRelativeResize="0"/>
          <p:nvPr/>
        </p:nvPicPr>
        <p:blipFill rotWithShape="1">
          <a:blip r:embed="rId3">
            <a:alphaModFix amt="42000"/>
          </a:blip>
          <a:srcRect l="2423" t="1636" r="32956" b="25952"/>
          <a:stretch/>
        </p:blipFill>
        <p:spPr>
          <a:xfrm>
            <a:off x="0" y="-32825"/>
            <a:ext cx="9143999" cy="5215324"/>
          </a:xfrm>
          <a:prstGeom prst="rect">
            <a:avLst/>
          </a:prstGeom>
          <a:noFill/>
          <a:ln>
            <a:noFill/>
          </a:ln>
        </p:spPr>
      </p:pic>
      <p:sp>
        <p:nvSpPr>
          <p:cNvPr id="165" name="Google Shape;165;p24"/>
          <p:cNvSpPr/>
          <p:nvPr/>
        </p:nvSpPr>
        <p:spPr>
          <a:xfrm>
            <a:off x="466875" y="1725025"/>
            <a:ext cx="6810300" cy="23526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txBox="1">
            <a:spLocks noGrp="1"/>
          </p:cNvSpPr>
          <p:nvPr>
            <p:ph type="title"/>
          </p:nvPr>
        </p:nvSpPr>
        <p:spPr>
          <a:xfrm>
            <a:off x="311700" y="327925"/>
            <a:ext cx="85206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Next Steps </a:t>
            </a:r>
            <a:endParaRPr sz="6000"/>
          </a:p>
        </p:txBody>
      </p:sp>
      <p:sp>
        <p:nvSpPr>
          <p:cNvPr id="167" name="Google Shape;167;p24"/>
          <p:cNvSpPr txBox="1"/>
          <p:nvPr/>
        </p:nvSpPr>
        <p:spPr>
          <a:xfrm>
            <a:off x="6685450" y="1027400"/>
            <a:ext cx="2304300" cy="10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latin typeface="Proxima Nova"/>
              <a:ea typeface="Proxima Nova"/>
              <a:cs typeface="Proxima Nova"/>
              <a:sym typeface="Proxima Nova"/>
            </a:endParaRPr>
          </a:p>
        </p:txBody>
      </p:sp>
      <p:sp>
        <p:nvSpPr>
          <p:cNvPr id="168" name="Google Shape;168;p24"/>
          <p:cNvSpPr txBox="1"/>
          <p:nvPr/>
        </p:nvSpPr>
        <p:spPr>
          <a:xfrm>
            <a:off x="533400" y="1752600"/>
            <a:ext cx="6324900" cy="27156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Font typeface="Proxima Nova"/>
              <a:buChar char="●"/>
            </a:pPr>
            <a:r>
              <a:rPr lang="en" sz="2400">
                <a:latin typeface="Proxima Nova"/>
                <a:ea typeface="Proxima Nova"/>
                <a:cs typeface="Proxima Nova"/>
                <a:sym typeface="Proxima Nova"/>
              </a:rPr>
              <a:t>Parse out demographic data further</a:t>
            </a:r>
            <a:endParaRPr sz="2400">
              <a:latin typeface="Proxima Nova"/>
              <a:ea typeface="Proxima Nova"/>
              <a:cs typeface="Proxima Nova"/>
              <a:sym typeface="Proxima Nova"/>
            </a:endParaRPr>
          </a:p>
          <a:p>
            <a:pPr marL="457200" lvl="0" indent="-381000" algn="l" rtl="0">
              <a:lnSpc>
                <a:spcPct val="115000"/>
              </a:lnSpc>
              <a:spcBef>
                <a:spcPts val="0"/>
              </a:spcBef>
              <a:spcAft>
                <a:spcPts val="0"/>
              </a:spcAft>
              <a:buClr>
                <a:srgbClr val="000000"/>
              </a:buClr>
              <a:buSzPts val="2400"/>
              <a:buFont typeface="Proxima Nova"/>
              <a:buChar char="●"/>
            </a:pPr>
            <a:r>
              <a:rPr lang="en" sz="2400">
                <a:latin typeface="Proxima Nova"/>
                <a:ea typeface="Proxima Nova"/>
                <a:cs typeface="Proxima Nova"/>
                <a:sym typeface="Proxima Nova"/>
              </a:rPr>
              <a:t>Expand the study to more classes; wider and more representative set of research data</a:t>
            </a:r>
            <a:endParaRPr sz="2400">
              <a:latin typeface="Proxima Nova"/>
              <a:ea typeface="Proxima Nova"/>
              <a:cs typeface="Proxima Nova"/>
              <a:sym typeface="Proxima Nova"/>
            </a:endParaRPr>
          </a:p>
          <a:p>
            <a:pPr marL="457200" lvl="0" indent="-381000" algn="l" rtl="0">
              <a:lnSpc>
                <a:spcPct val="115000"/>
              </a:lnSpc>
              <a:spcBef>
                <a:spcPts val="0"/>
              </a:spcBef>
              <a:spcAft>
                <a:spcPts val="0"/>
              </a:spcAft>
              <a:buClr>
                <a:srgbClr val="000000"/>
              </a:buClr>
              <a:buSzPts val="2400"/>
              <a:buFont typeface="Proxima Nova"/>
              <a:buChar char="●"/>
            </a:pPr>
            <a:r>
              <a:rPr lang="en" sz="2400">
                <a:latin typeface="Proxima Nova"/>
                <a:ea typeface="Proxima Nova"/>
                <a:cs typeface="Proxima Nova"/>
                <a:sym typeface="Proxima Nova"/>
              </a:rPr>
              <a:t>Include more institutions?</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5"/>
          <p:cNvPicPr preferRelativeResize="0"/>
          <p:nvPr/>
        </p:nvPicPr>
        <p:blipFill rotWithShape="1">
          <a:blip r:embed="rId3">
            <a:alphaModFix/>
          </a:blip>
          <a:srcRect l="18637" t="45460" r="11714" b="22229"/>
          <a:stretch/>
        </p:blipFill>
        <p:spPr>
          <a:xfrm>
            <a:off x="0" y="0"/>
            <a:ext cx="9347700" cy="5443026"/>
          </a:xfrm>
          <a:prstGeom prst="rect">
            <a:avLst/>
          </a:prstGeom>
          <a:noFill/>
          <a:ln>
            <a:noFill/>
          </a:ln>
        </p:spPr>
      </p:pic>
      <p:sp>
        <p:nvSpPr>
          <p:cNvPr id="174" name="Google Shape;174;p25"/>
          <p:cNvSpPr txBox="1"/>
          <p:nvPr/>
        </p:nvSpPr>
        <p:spPr>
          <a:xfrm>
            <a:off x="6685450" y="1027400"/>
            <a:ext cx="2304300" cy="10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latin typeface="Proxima Nova"/>
              <a:ea typeface="Proxima Nova"/>
              <a:cs typeface="Proxima Nova"/>
              <a:sym typeface="Proxima Nova"/>
            </a:endParaRPr>
          </a:p>
        </p:txBody>
      </p:sp>
      <p:sp>
        <p:nvSpPr>
          <p:cNvPr id="175" name="Google Shape;175;p25"/>
          <p:cNvSpPr/>
          <p:nvPr/>
        </p:nvSpPr>
        <p:spPr>
          <a:xfrm>
            <a:off x="0" y="4146725"/>
            <a:ext cx="9347700" cy="9915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txBox="1"/>
          <p:nvPr/>
        </p:nvSpPr>
        <p:spPr>
          <a:xfrm>
            <a:off x="228600" y="4191000"/>
            <a:ext cx="3438600" cy="126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latin typeface="Proxima Nova"/>
                <a:ea typeface="Proxima Nova"/>
                <a:cs typeface="Proxima Nova"/>
                <a:sym typeface="Proxima Nova"/>
              </a:rPr>
              <a:t>Giao Luong Baker</a:t>
            </a:r>
            <a:endParaRPr sz="1800">
              <a:latin typeface="Proxima Nova"/>
              <a:ea typeface="Proxima Nova"/>
              <a:cs typeface="Proxima Nova"/>
              <a:sym typeface="Proxima Nova"/>
            </a:endParaRPr>
          </a:p>
          <a:p>
            <a:pPr marL="0" lvl="0" indent="0" algn="l" rtl="0">
              <a:lnSpc>
                <a:spcPct val="100000"/>
              </a:lnSpc>
              <a:spcBef>
                <a:spcPts val="1000"/>
              </a:spcBef>
              <a:spcAft>
                <a:spcPts val="1000"/>
              </a:spcAft>
              <a:buNone/>
            </a:pPr>
            <a:r>
              <a:rPr lang="en" sz="1800">
                <a:latin typeface="Proxima Nova"/>
                <a:ea typeface="Proxima Nova"/>
                <a:cs typeface="Proxima Nova"/>
                <a:sym typeface="Proxima Nova"/>
              </a:rPr>
              <a:t>Suzi Noruschat</a:t>
            </a:r>
            <a:endParaRPr sz="1800">
              <a:latin typeface="Proxima Nova"/>
              <a:ea typeface="Proxima Nova"/>
              <a:cs typeface="Proxima Nova"/>
              <a:sym typeface="Proxima Nova"/>
            </a:endParaRPr>
          </a:p>
        </p:txBody>
      </p:sp>
      <p:sp>
        <p:nvSpPr>
          <p:cNvPr id="177" name="Google Shape;177;p25"/>
          <p:cNvSpPr/>
          <p:nvPr/>
        </p:nvSpPr>
        <p:spPr>
          <a:xfrm>
            <a:off x="2466900" y="1867050"/>
            <a:ext cx="4515000" cy="933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p:nvPr/>
        </p:nvSpPr>
        <p:spPr>
          <a:xfrm>
            <a:off x="2314725" y="4191000"/>
            <a:ext cx="4248000" cy="126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latin typeface="Proxima Nova"/>
                <a:ea typeface="Proxima Nova"/>
                <a:cs typeface="Proxima Nova"/>
                <a:sym typeface="Proxima Nova"/>
              </a:rPr>
              <a:t>giao.baker@duke.edu</a:t>
            </a:r>
            <a:endParaRPr sz="1800">
              <a:latin typeface="Proxima Nova"/>
              <a:ea typeface="Proxima Nova"/>
              <a:cs typeface="Proxima Nova"/>
              <a:sym typeface="Proxima Nova"/>
            </a:endParaRPr>
          </a:p>
          <a:p>
            <a:pPr marL="0" lvl="0" indent="0" algn="l" rtl="0">
              <a:lnSpc>
                <a:spcPct val="100000"/>
              </a:lnSpc>
              <a:spcBef>
                <a:spcPts val="1000"/>
              </a:spcBef>
              <a:spcAft>
                <a:spcPts val="1000"/>
              </a:spcAft>
              <a:buNone/>
            </a:pPr>
            <a:r>
              <a:rPr lang="en" sz="1800">
                <a:latin typeface="Proxima Nova"/>
                <a:ea typeface="Proxima Nova"/>
                <a:cs typeface="Proxima Nova"/>
                <a:sym typeface="Proxima Nova"/>
              </a:rPr>
              <a:t>noruscha@usc.edu</a:t>
            </a:r>
            <a:endParaRPr sz="1800">
              <a:latin typeface="Proxima Nova"/>
              <a:ea typeface="Proxima Nova"/>
              <a:cs typeface="Proxima Nova"/>
              <a:sym typeface="Proxima Nova"/>
            </a:endParaRPr>
          </a:p>
        </p:txBody>
      </p:sp>
      <p:sp>
        <p:nvSpPr>
          <p:cNvPr id="179" name="Google Shape;179;p25"/>
          <p:cNvSpPr txBox="1">
            <a:spLocks noGrp="1"/>
          </p:cNvSpPr>
          <p:nvPr>
            <p:ph type="title"/>
          </p:nvPr>
        </p:nvSpPr>
        <p:spPr>
          <a:xfrm>
            <a:off x="2654850" y="1797200"/>
            <a:ext cx="4851000" cy="10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chemeClr val="accent6"/>
                </a:solidFill>
                <a:latin typeface="Hammersmith One"/>
                <a:ea typeface="Hammersmith One"/>
                <a:cs typeface="Hammersmith One"/>
                <a:sym typeface="Hammersmith One"/>
              </a:rPr>
              <a:t>Thank You!</a:t>
            </a:r>
            <a:endParaRPr sz="6000">
              <a:solidFill>
                <a:schemeClr val="accent6"/>
              </a:solidFill>
            </a:endParaRPr>
          </a:p>
        </p:txBody>
      </p:sp>
      <p:sp>
        <p:nvSpPr>
          <p:cNvPr id="180" name="Google Shape;180;p25"/>
          <p:cNvSpPr txBox="1"/>
          <p:nvPr/>
        </p:nvSpPr>
        <p:spPr>
          <a:xfrm>
            <a:off x="7143900" y="4211125"/>
            <a:ext cx="2105100" cy="799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Presented at 2019 SAA Research Forum</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August 2, 2019</a:t>
            </a:r>
            <a:endParaRPr>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34919" r="14994" b="17879"/>
          <a:stretch/>
        </p:blipFill>
        <p:spPr>
          <a:xfrm>
            <a:off x="0" y="1163825"/>
            <a:ext cx="9144001" cy="4036124"/>
          </a:xfrm>
          <a:prstGeom prst="rect">
            <a:avLst/>
          </a:prstGeom>
          <a:noFill/>
          <a:ln>
            <a:noFill/>
          </a:ln>
        </p:spPr>
      </p:pic>
      <p:sp>
        <p:nvSpPr>
          <p:cNvPr id="65" name="Google Shape;65;p14"/>
          <p:cNvSpPr txBox="1">
            <a:spLocks noGrp="1"/>
          </p:cNvSpPr>
          <p:nvPr>
            <p:ph type="title"/>
          </p:nvPr>
        </p:nvSpPr>
        <p:spPr>
          <a:xfrm>
            <a:off x="311700" y="327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Question</a:t>
            </a:r>
            <a:endParaRPr sz="6000"/>
          </a:p>
        </p:txBody>
      </p:sp>
      <p:sp>
        <p:nvSpPr>
          <p:cNvPr id="66" name="Google Shape;66;p14"/>
          <p:cNvSpPr/>
          <p:nvPr/>
        </p:nvSpPr>
        <p:spPr>
          <a:xfrm>
            <a:off x="4324500" y="1835300"/>
            <a:ext cx="4819500" cy="2876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body" idx="1"/>
          </p:nvPr>
        </p:nvSpPr>
        <p:spPr>
          <a:xfrm>
            <a:off x="4076850" y="1896375"/>
            <a:ext cx="4991100" cy="2958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400">
                <a:solidFill>
                  <a:srgbClr val="000000"/>
                </a:solidFill>
              </a:rPr>
              <a:t>Do student perceptions of USC Special Collections and Digital Library resources change after exposure to these resources via instruction or a class assignment?</a:t>
            </a:r>
            <a:endParaRPr sz="2400">
              <a:solidFill>
                <a:srgbClr val="000000"/>
              </a:solidFill>
            </a:endParaRPr>
          </a:p>
          <a:p>
            <a:pPr marL="0" lvl="0" indent="0" algn="l" rtl="0">
              <a:lnSpc>
                <a:spcPct val="100000"/>
              </a:lnSpc>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68" name="Google Shape;68;p14"/>
          <p:cNvSpPr txBox="1"/>
          <p:nvPr/>
        </p:nvSpPr>
        <p:spPr>
          <a:xfrm>
            <a:off x="5553225" y="4788050"/>
            <a:ext cx="3562500" cy="355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Modern classroom, s.d., USC Digital Library</a:t>
            </a:r>
            <a:endParaRPr>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327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Methodology</a:t>
            </a:r>
            <a:endParaRPr sz="6000"/>
          </a:p>
        </p:txBody>
      </p:sp>
      <p:sp>
        <p:nvSpPr>
          <p:cNvPr id="74" name="Google Shape;74;p15"/>
          <p:cNvSpPr txBox="1">
            <a:spLocks noGrp="1"/>
          </p:cNvSpPr>
          <p:nvPr>
            <p:ph type="body" idx="1"/>
          </p:nvPr>
        </p:nvSpPr>
        <p:spPr>
          <a:xfrm>
            <a:off x="651800" y="1586425"/>
            <a:ext cx="8307000" cy="26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Survey administered to students in Fall 2018 classes</a:t>
            </a:r>
            <a:endParaRPr sz="2000">
              <a:solidFill>
                <a:srgbClr val="000000"/>
              </a:solidFill>
            </a:endParaRPr>
          </a:p>
          <a:p>
            <a:pPr marL="457200" lvl="0" indent="-355600" algn="l" rtl="0">
              <a:spcBef>
                <a:spcPts val="1600"/>
              </a:spcBef>
              <a:spcAft>
                <a:spcPts val="0"/>
              </a:spcAft>
              <a:buClr>
                <a:srgbClr val="000000"/>
              </a:buClr>
              <a:buSzPts val="2000"/>
              <a:buChar char="●"/>
            </a:pPr>
            <a:r>
              <a:rPr lang="en" sz="2000">
                <a:solidFill>
                  <a:srgbClr val="000000"/>
                </a:solidFill>
              </a:rPr>
              <a:t>Pre and post surveys</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Pre-survey was taken in person, on paper, before instruction</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Survey incentive given at time of pre-survey </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$10 gift cards to Starbucks</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Post-survey was conducted via Qualtrics</a:t>
            </a:r>
            <a:endParaRPr sz="3000">
              <a:solidFill>
                <a:srgbClr val="000000"/>
              </a:solidFill>
            </a:endParaRPr>
          </a:p>
          <a:p>
            <a:pPr marL="0" lvl="0" indent="0" algn="l" rtl="0">
              <a:lnSpc>
                <a:spcPct val="100000"/>
              </a:lnSpc>
              <a:spcBef>
                <a:spcPts val="1600"/>
              </a:spcBef>
              <a:spcAft>
                <a:spcPts val="0"/>
              </a:spcAft>
              <a:buNone/>
            </a:pPr>
            <a:endParaRPr sz="2400"/>
          </a:p>
          <a:p>
            <a:pPr marL="457200" lvl="0" indent="0" algn="l" rtl="0">
              <a:spcBef>
                <a:spcPts val="0"/>
              </a:spcBef>
              <a:spcAft>
                <a:spcPts val="0"/>
              </a:spcAft>
              <a:buNone/>
            </a:pPr>
            <a:endParaRPr/>
          </a:p>
          <a:p>
            <a:pPr marL="0" lvl="0" indent="0" algn="l" rtl="0">
              <a:spcBef>
                <a:spcPts val="0"/>
              </a:spcBef>
              <a:spcAft>
                <a:spcPts val="0"/>
              </a:spcAft>
              <a:buNone/>
            </a:pP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27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Survey </a:t>
            </a:r>
            <a:endParaRPr sz="6000"/>
          </a:p>
        </p:txBody>
      </p:sp>
      <p:sp>
        <p:nvSpPr>
          <p:cNvPr id="80" name="Google Shape;80;p16"/>
          <p:cNvSpPr txBox="1">
            <a:spLocks noGrp="1"/>
          </p:cNvSpPr>
          <p:nvPr>
            <p:ph type="body" idx="1"/>
          </p:nvPr>
        </p:nvSpPr>
        <p:spPr>
          <a:xfrm>
            <a:off x="401475" y="1586425"/>
            <a:ext cx="3082200" cy="26949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Char char="●"/>
            </a:pPr>
            <a:r>
              <a:rPr lang="en" sz="2000">
                <a:solidFill>
                  <a:srgbClr val="000000"/>
                </a:solidFill>
              </a:rPr>
              <a:t>Demographic data</a:t>
            </a:r>
            <a:endParaRPr sz="2000">
              <a:solidFill>
                <a:srgbClr val="000000"/>
              </a:solidFill>
            </a:endParaRPr>
          </a:p>
          <a:p>
            <a:pPr marL="457200" marR="0" lvl="0" indent="-355600" algn="l" rtl="0">
              <a:lnSpc>
                <a:spcPct val="115000"/>
              </a:lnSpc>
              <a:spcBef>
                <a:spcPts val="0"/>
              </a:spcBef>
              <a:spcAft>
                <a:spcPts val="0"/>
              </a:spcAft>
              <a:buClr>
                <a:srgbClr val="000000"/>
              </a:buClr>
              <a:buSzPts val="2000"/>
              <a:buChar char="●"/>
            </a:pPr>
            <a:r>
              <a:rPr lang="en" sz="2000">
                <a:solidFill>
                  <a:srgbClr val="000000"/>
                </a:solidFill>
              </a:rPr>
              <a:t>Familiarity with resources</a:t>
            </a:r>
            <a:endParaRPr sz="2000">
              <a:solidFill>
                <a:srgbClr val="000000"/>
              </a:solidFill>
            </a:endParaRPr>
          </a:p>
          <a:p>
            <a:pPr marL="457200" marR="0" lvl="0" indent="-355600" algn="l" rtl="0">
              <a:lnSpc>
                <a:spcPct val="115000"/>
              </a:lnSpc>
              <a:spcBef>
                <a:spcPts val="0"/>
              </a:spcBef>
              <a:spcAft>
                <a:spcPts val="0"/>
              </a:spcAft>
              <a:buClr>
                <a:srgbClr val="000000"/>
              </a:buClr>
              <a:buSzPts val="2000"/>
              <a:buChar char="●"/>
            </a:pPr>
            <a:r>
              <a:rPr lang="en" sz="2000">
                <a:solidFill>
                  <a:srgbClr val="000000"/>
                </a:solidFill>
              </a:rPr>
              <a:t>Confidence level</a:t>
            </a:r>
            <a:endParaRPr sz="2000">
              <a:solidFill>
                <a:srgbClr val="000000"/>
              </a:solidFill>
            </a:endParaRPr>
          </a:p>
          <a:p>
            <a:pPr marL="457200" marR="0" lvl="0" indent="-355600" algn="l" rtl="0">
              <a:lnSpc>
                <a:spcPct val="115000"/>
              </a:lnSpc>
              <a:spcBef>
                <a:spcPts val="0"/>
              </a:spcBef>
              <a:spcAft>
                <a:spcPts val="0"/>
              </a:spcAft>
              <a:buClr>
                <a:srgbClr val="000000"/>
              </a:buClr>
              <a:buSzPts val="2000"/>
              <a:buChar char="●"/>
            </a:pPr>
            <a:r>
              <a:rPr lang="en" sz="2000">
                <a:solidFill>
                  <a:srgbClr val="000000"/>
                </a:solidFill>
              </a:rPr>
              <a:t>Do they see themselves in these resources?</a:t>
            </a:r>
            <a:endParaRPr sz="2000">
              <a:solidFill>
                <a:srgbClr val="000000"/>
              </a:solidFill>
            </a:endParaRPr>
          </a:p>
        </p:txBody>
      </p:sp>
      <p:pic>
        <p:nvPicPr>
          <p:cNvPr id="81" name="Google Shape;81;p16"/>
          <p:cNvPicPr preferRelativeResize="0"/>
          <p:nvPr/>
        </p:nvPicPr>
        <p:blipFill rotWithShape="1">
          <a:blip r:embed="rId3">
            <a:alphaModFix/>
          </a:blip>
          <a:srcRect t="2605" b="2643"/>
          <a:stretch/>
        </p:blipFill>
        <p:spPr>
          <a:xfrm>
            <a:off x="3946325" y="174250"/>
            <a:ext cx="3754550" cy="487292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rot="5400000">
            <a:off x="5041575" y="-647650"/>
            <a:ext cx="1820400" cy="6091500"/>
          </a:xfrm>
          <a:prstGeom prst="wedgeRectCallout">
            <a:avLst>
              <a:gd name="adj1" fmla="val -21609"/>
              <a:gd name="adj2" fmla="val 58469"/>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327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Sample Questions </a:t>
            </a:r>
            <a:endParaRPr sz="6000"/>
          </a:p>
        </p:txBody>
      </p:sp>
      <p:pic>
        <p:nvPicPr>
          <p:cNvPr id="88" name="Google Shape;88;p17"/>
          <p:cNvPicPr preferRelativeResize="0"/>
          <p:nvPr/>
        </p:nvPicPr>
        <p:blipFill rotWithShape="1">
          <a:blip r:embed="rId3">
            <a:alphaModFix/>
          </a:blip>
          <a:srcRect b="55426"/>
          <a:stretch/>
        </p:blipFill>
        <p:spPr>
          <a:xfrm>
            <a:off x="3028600" y="1595250"/>
            <a:ext cx="5803524" cy="1564200"/>
          </a:xfrm>
          <a:prstGeom prst="rect">
            <a:avLst/>
          </a:prstGeom>
          <a:noFill/>
          <a:ln>
            <a:noFill/>
          </a:ln>
        </p:spPr>
      </p:pic>
      <p:sp>
        <p:nvSpPr>
          <p:cNvPr id="89" name="Google Shape;89;p17"/>
          <p:cNvSpPr txBox="1"/>
          <p:nvPr/>
        </p:nvSpPr>
        <p:spPr>
          <a:xfrm>
            <a:off x="465175" y="1595250"/>
            <a:ext cx="2577600" cy="15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80000"/>
                </a:solidFill>
                <a:latin typeface="Hammersmith One"/>
                <a:ea typeface="Hammersmith One"/>
                <a:cs typeface="Hammersmith One"/>
                <a:sym typeface="Hammersmith One"/>
              </a:rPr>
              <a:t>Multiple choice with “other”</a:t>
            </a:r>
            <a:endParaRPr sz="3000" b="1">
              <a:solidFill>
                <a:srgbClr val="980000"/>
              </a:solidFill>
              <a:latin typeface="Hammersmith One"/>
              <a:ea typeface="Hammersmith One"/>
              <a:cs typeface="Hammersmith One"/>
              <a:sym typeface="Hammersmith One"/>
            </a:endParaRPr>
          </a:p>
          <a:p>
            <a:pPr marL="0" lvl="0" indent="0" algn="l" rtl="0">
              <a:spcBef>
                <a:spcPts val="0"/>
              </a:spcBef>
              <a:spcAft>
                <a:spcPts val="0"/>
              </a:spcAft>
              <a:buNone/>
            </a:pPr>
            <a:endParaRPr sz="3000" b="1">
              <a:solidFill>
                <a:srgbClr val="980000"/>
              </a:solidFill>
              <a:latin typeface="Hammersmith One"/>
              <a:ea typeface="Hammersmith One"/>
              <a:cs typeface="Hammersmith One"/>
              <a:sym typeface="Hammersmith One"/>
            </a:endParaRPr>
          </a:p>
          <a:p>
            <a:pPr marL="0" lvl="0" indent="0" algn="l" rtl="0">
              <a:spcBef>
                <a:spcPts val="0"/>
              </a:spcBef>
              <a:spcAft>
                <a:spcPts val="0"/>
              </a:spcAft>
              <a:buNone/>
            </a:pPr>
            <a:endParaRPr sz="3000" b="1">
              <a:solidFill>
                <a:srgbClr val="980000"/>
              </a:solidFill>
              <a:latin typeface="Hammersmith One"/>
              <a:ea typeface="Hammersmith One"/>
              <a:cs typeface="Hammersmith One"/>
              <a:sym typeface="Hammersmith One"/>
            </a:endParaRPr>
          </a:p>
          <a:p>
            <a:pPr marL="0" lvl="0" indent="0" algn="l" rtl="0">
              <a:spcBef>
                <a:spcPts val="0"/>
              </a:spcBef>
              <a:spcAft>
                <a:spcPts val="0"/>
              </a:spcAft>
              <a:buNone/>
            </a:pPr>
            <a:r>
              <a:rPr lang="en" sz="3000" b="1">
                <a:solidFill>
                  <a:srgbClr val="980000"/>
                </a:solidFill>
                <a:latin typeface="Hammersmith One"/>
                <a:ea typeface="Hammersmith One"/>
                <a:cs typeface="Hammersmith One"/>
                <a:sym typeface="Hammersmith One"/>
              </a:rPr>
              <a:t>Closed question</a:t>
            </a:r>
            <a:endParaRPr sz="3000" b="1">
              <a:solidFill>
                <a:srgbClr val="980000"/>
              </a:solidFill>
              <a:latin typeface="Hammersmith One"/>
              <a:ea typeface="Hammersmith One"/>
              <a:cs typeface="Hammersmith One"/>
              <a:sym typeface="Hammersmith One"/>
            </a:endParaRPr>
          </a:p>
        </p:txBody>
      </p:sp>
      <p:sp>
        <p:nvSpPr>
          <p:cNvPr id="90" name="Google Shape;90;p17"/>
          <p:cNvSpPr/>
          <p:nvPr/>
        </p:nvSpPr>
        <p:spPr>
          <a:xfrm rot="5400000">
            <a:off x="5308425" y="1288800"/>
            <a:ext cx="1286700" cy="6091500"/>
          </a:xfrm>
          <a:prstGeom prst="wedgeRectCallout">
            <a:avLst>
              <a:gd name="adj1" fmla="val -18907"/>
              <a:gd name="adj2" fmla="val 57462"/>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17"/>
          <p:cNvPicPr preferRelativeResize="0"/>
          <p:nvPr/>
        </p:nvPicPr>
        <p:blipFill rotWithShape="1">
          <a:blip r:embed="rId3">
            <a:alphaModFix/>
          </a:blip>
          <a:srcRect t="46643" b="25799"/>
          <a:stretch/>
        </p:blipFill>
        <p:spPr>
          <a:xfrm>
            <a:off x="3070450" y="3841700"/>
            <a:ext cx="5803524" cy="967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p:nvPr/>
        </p:nvSpPr>
        <p:spPr>
          <a:xfrm rot="5400000">
            <a:off x="3899950" y="97500"/>
            <a:ext cx="3597000" cy="6347700"/>
          </a:xfrm>
          <a:prstGeom prst="wedgeRectCallout">
            <a:avLst>
              <a:gd name="adj1" fmla="val -21609"/>
              <a:gd name="adj2" fmla="val 58469"/>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txBox="1">
            <a:spLocks noGrp="1"/>
          </p:cNvSpPr>
          <p:nvPr>
            <p:ph type="title"/>
          </p:nvPr>
        </p:nvSpPr>
        <p:spPr>
          <a:xfrm>
            <a:off x="311700" y="327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Sample Questions </a:t>
            </a:r>
            <a:endParaRPr sz="6000"/>
          </a:p>
        </p:txBody>
      </p:sp>
      <p:sp>
        <p:nvSpPr>
          <p:cNvPr id="98" name="Google Shape;98;p18"/>
          <p:cNvSpPr txBox="1"/>
          <p:nvPr/>
        </p:nvSpPr>
        <p:spPr>
          <a:xfrm>
            <a:off x="381000" y="1981200"/>
            <a:ext cx="3000000" cy="15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80000"/>
                </a:solidFill>
                <a:latin typeface="Hammersmith One"/>
                <a:ea typeface="Hammersmith One"/>
                <a:cs typeface="Hammersmith One"/>
                <a:sym typeface="Hammersmith One"/>
              </a:rPr>
              <a:t>Likert </a:t>
            </a:r>
            <a:endParaRPr sz="3000" b="1">
              <a:solidFill>
                <a:srgbClr val="980000"/>
              </a:solidFill>
              <a:latin typeface="Hammersmith One"/>
              <a:ea typeface="Hammersmith One"/>
              <a:cs typeface="Hammersmith One"/>
              <a:sym typeface="Hammersmith One"/>
            </a:endParaRPr>
          </a:p>
          <a:p>
            <a:pPr marL="0" lvl="0" indent="0" algn="l" rtl="0">
              <a:spcBef>
                <a:spcPts val="0"/>
              </a:spcBef>
              <a:spcAft>
                <a:spcPts val="0"/>
              </a:spcAft>
              <a:buNone/>
            </a:pPr>
            <a:r>
              <a:rPr lang="en" sz="3000" b="1">
                <a:solidFill>
                  <a:srgbClr val="980000"/>
                </a:solidFill>
                <a:latin typeface="Hammersmith One"/>
                <a:ea typeface="Hammersmith One"/>
                <a:cs typeface="Hammersmith One"/>
                <a:sym typeface="Hammersmith One"/>
              </a:rPr>
              <a:t>Scale</a:t>
            </a:r>
            <a:endParaRPr sz="3000"/>
          </a:p>
        </p:txBody>
      </p:sp>
      <p:pic>
        <p:nvPicPr>
          <p:cNvPr id="99" name="Google Shape;99;p18"/>
          <p:cNvPicPr preferRelativeResize="0"/>
          <p:nvPr/>
        </p:nvPicPr>
        <p:blipFill rotWithShape="1">
          <a:blip r:embed="rId3">
            <a:alphaModFix/>
          </a:blip>
          <a:srcRect t="6226"/>
          <a:stretch/>
        </p:blipFill>
        <p:spPr>
          <a:xfrm>
            <a:off x="2640200" y="1603875"/>
            <a:ext cx="6115900" cy="339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327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Response Overview </a:t>
            </a:r>
            <a:endParaRPr sz="6000"/>
          </a:p>
        </p:txBody>
      </p:sp>
      <p:sp>
        <p:nvSpPr>
          <p:cNvPr id="105" name="Google Shape;105;p19"/>
          <p:cNvSpPr txBox="1"/>
          <p:nvPr/>
        </p:nvSpPr>
        <p:spPr>
          <a:xfrm>
            <a:off x="381000" y="1981200"/>
            <a:ext cx="3000000" cy="15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p>
        </p:txBody>
      </p:sp>
      <p:sp>
        <p:nvSpPr>
          <p:cNvPr id="106" name="Google Shape;106;p19"/>
          <p:cNvSpPr txBox="1"/>
          <p:nvPr/>
        </p:nvSpPr>
        <p:spPr>
          <a:xfrm>
            <a:off x="324550" y="1545475"/>
            <a:ext cx="3780900" cy="3902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Proxima Nova"/>
              <a:buChar char="●"/>
            </a:pPr>
            <a:r>
              <a:rPr lang="en" sz="2000">
                <a:latin typeface="Proxima Nova"/>
                <a:ea typeface="Proxima Nova"/>
                <a:cs typeface="Proxima Nova"/>
                <a:sym typeface="Proxima Nova"/>
              </a:rPr>
              <a:t>56.2% response rate for the post-survey</a:t>
            </a:r>
            <a:endParaRPr sz="2000">
              <a:latin typeface="Proxima Nova"/>
              <a:ea typeface="Proxima Nova"/>
              <a:cs typeface="Proxima Nova"/>
              <a:sym typeface="Proxima Nova"/>
            </a:endParaRPr>
          </a:p>
          <a:p>
            <a:pPr marL="457200" lvl="0" indent="-355600" algn="l" rtl="0">
              <a:lnSpc>
                <a:spcPct val="115000"/>
              </a:lnSpc>
              <a:spcBef>
                <a:spcPts val="0"/>
              </a:spcBef>
              <a:spcAft>
                <a:spcPts val="0"/>
              </a:spcAft>
              <a:buClr>
                <a:srgbClr val="000000"/>
              </a:buClr>
              <a:buSzPts val="2000"/>
              <a:buFont typeface="Proxima Nova"/>
              <a:buChar char="●"/>
            </a:pPr>
            <a:r>
              <a:rPr lang="en" sz="2000">
                <a:latin typeface="Proxima Nova"/>
                <a:ea typeface="Proxima Nova"/>
                <a:cs typeface="Proxima Nova"/>
                <a:sym typeface="Proxima Nova"/>
              </a:rPr>
              <a:t>77% were undergrads</a:t>
            </a:r>
            <a:endParaRPr sz="2000">
              <a:latin typeface="Proxima Nova"/>
              <a:ea typeface="Proxima Nova"/>
              <a:cs typeface="Proxima Nova"/>
              <a:sym typeface="Proxima Nova"/>
            </a:endParaRPr>
          </a:p>
          <a:p>
            <a:pPr marL="457200" lvl="0" indent="-355600" algn="l" rtl="0">
              <a:lnSpc>
                <a:spcPct val="115000"/>
              </a:lnSpc>
              <a:spcBef>
                <a:spcPts val="0"/>
              </a:spcBef>
              <a:spcAft>
                <a:spcPts val="0"/>
              </a:spcAft>
              <a:buClr>
                <a:srgbClr val="000000"/>
              </a:buClr>
              <a:buSzPts val="2000"/>
              <a:buFont typeface="Proxima Nova"/>
              <a:buChar char="●"/>
            </a:pPr>
            <a:r>
              <a:rPr lang="en" sz="2000">
                <a:latin typeface="Proxima Nova"/>
                <a:ea typeface="Proxima Nova"/>
                <a:cs typeface="Proxima Nova"/>
                <a:sym typeface="Proxima Nova"/>
              </a:rPr>
              <a:t>20% Identify as first-generation college student </a:t>
            </a:r>
            <a:endParaRPr sz="2000">
              <a:latin typeface="Proxima Nova"/>
              <a:ea typeface="Proxima Nova"/>
              <a:cs typeface="Proxima Nova"/>
              <a:sym typeface="Proxima Nova"/>
            </a:endParaRPr>
          </a:p>
          <a:p>
            <a:pPr marL="457200" lvl="0" indent="-355600" algn="l" rtl="0">
              <a:lnSpc>
                <a:spcPct val="115000"/>
              </a:lnSpc>
              <a:spcBef>
                <a:spcPts val="0"/>
              </a:spcBef>
              <a:spcAft>
                <a:spcPts val="0"/>
              </a:spcAft>
              <a:buClr>
                <a:srgbClr val="000000"/>
              </a:buClr>
              <a:buSzPts val="2000"/>
              <a:buFont typeface="Proxima Nova"/>
              <a:buChar char="●"/>
            </a:pPr>
            <a:r>
              <a:rPr lang="en" sz="2000">
                <a:latin typeface="Proxima Nova"/>
                <a:ea typeface="Proxima Nova"/>
                <a:cs typeface="Proxima Nova"/>
                <a:sym typeface="Proxima Nova"/>
              </a:rPr>
              <a:t>60% of respondents were white/ 40% non-white</a:t>
            </a:r>
            <a:endParaRPr sz="2000"/>
          </a:p>
        </p:txBody>
      </p:sp>
      <p:pic>
        <p:nvPicPr>
          <p:cNvPr id="107" name="Google Shape;107;p19"/>
          <p:cNvPicPr preferRelativeResize="0"/>
          <p:nvPr/>
        </p:nvPicPr>
        <p:blipFill rotWithShape="1">
          <a:blip r:embed="rId3">
            <a:alphaModFix/>
          </a:blip>
          <a:srcRect l="14662" t="14110" r="7842" b="16618"/>
          <a:stretch/>
        </p:blipFill>
        <p:spPr>
          <a:xfrm>
            <a:off x="4438800" y="1696300"/>
            <a:ext cx="4705201" cy="2581325"/>
          </a:xfrm>
          <a:prstGeom prst="rect">
            <a:avLst/>
          </a:prstGeom>
          <a:noFill/>
          <a:ln>
            <a:noFill/>
          </a:ln>
        </p:spPr>
      </p:pic>
      <p:sp>
        <p:nvSpPr>
          <p:cNvPr id="108" name="Google Shape;108;p19"/>
          <p:cNvSpPr txBox="1"/>
          <p:nvPr/>
        </p:nvSpPr>
        <p:spPr>
          <a:xfrm>
            <a:off x="5048400" y="4201425"/>
            <a:ext cx="42480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Freshman Picnic, May 24, 1889, USC Digital Library</a:t>
            </a: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p:nvPr/>
        </p:nvSpPr>
        <p:spPr>
          <a:xfrm rot="-5400000">
            <a:off x="657950" y="1917525"/>
            <a:ext cx="2799000" cy="3244800"/>
          </a:xfrm>
          <a:prstGeom prst="homePlate">
            <a:avLst>
              <a:gd name="adj" fmla="val 29524"/>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rot="-962561">
            <a:off x="139537" y="1318936"/>
            <a:ext cx="8372976" cy="129229"/>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txBox="1">
            <a:spLocks noGrp="1"/>
          </p:cNvSpPr>
          <p:nvPr>
            <p:ph type="title"/>
          </p:nvPr>
        </p:nvSpPr>
        <p:spPr>
          <a:xfrm>
            <a:off x="311700" y="327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Finding 1 </a:t>
            </a:r>
            <a:endParaRPr sz="6000"/>
          </a:p>
        </p:txBody>
      </p:sp>
      <p:sp>
        <p:nvSpPr>
          <p:cNvPr id="116" name="Google Shape;116;p20"/>
          <p:cNvSpPr txBox="1"/>
          <p:nvPr/>
        </p:nvSpPr>
        <p:spPr>
          <a:xfrm>
            <a:off x="381000" y="1981200"/>
            <a:ext cx="3000000" cy="15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p>
        </p:txBody>
      </p:sp>
      <p:sp>
        <p:nvSpPr>
          <p:cNvPr id="117" name="Google Shape;117;p20"/>
          <p:cNvSpPr txBox="1"/>
          <p:nvPr/>
        </p:nvSpPr>
        <p:spPr>
          <a:xfrm>
            <a:off x="614475" y="1490700"/>
            <a:ext cx="7568700" cy="24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118" name="Google Shape;118;p20"/>
          <p:cNvSpPr/>
          <p:nvPr/>
        </p:nvSpPr>
        <p:spPr>
          <a:xfrm>
            <a:off x="4266600" y="1372600"/>
            <a:ext cx="610800" cy="3771000"/>
          </a:xfrm>
          <a:prstGeom prst="triangle">
            <a:avLst>
              <a:gd name="adj"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p:nvPr/>
        </p:nvSpPr>
        <p:spPr>
          <a:xfrm>
            <a:off x="422300" y="2606725"/>
            <a:ext cx="3270300" cy="213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FFFF"/>
                </a:solidFill>
                <a:latin typeface="Proxima Nova"/>
                <a:ea typeface="Proxima Nova"/>
                <a:cs typeface="Proxima Nova"/>
                <a:sym typeface="Proxima Nova"/>
              </a:rPr>
              <a:t>Digital </a:t>
            </a:r>
            <a:endParaRPr sz="72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7200" b="1">
                <a:solidFill>
                  <a:srgbClr val="FFFFFF"/>
                </a:solidFill>
                <a:latin typeface="Proxima Nova"/>
                <a:ea typeface="Proxima Nova"/>
                <a:cs typeface="Proxima Nova"/>
                <a:sym typeface="Proxima Nova"/>
              </a:rPr>
              <a:t>Library</a:t>
            </a:r>
            <a:endParaRPr sz="7200" b="1">
              <a:solidFill>
                <a:srgbClr val="FFFFFF"/>
              </a:solidFill>
              <a:latin typeface="Proxima Nova"/>
              <a:ea typeface="Proxima Nova"/>
              <a:cs typeface="Proxima Nova"/>
              <a:sym typeface="Proxima Nova"/>
            </a:endParaRPr>
          </a:p>
        </p:txBody>
      </p:sp>
      <p:sp>
        <p:nvSpPr>
          <p:cNvPr id="120" name="Google Shape;120;p20"/>
          <p:cNvSpPr/>
          <p:nvPr/>
        </p:nvSpPr>
        <p:spPr>
          <a:xfrm rot="-5400000">
            <a:off x="7048550" y="245100"/>
            <a:ext cx="1659300" cy="2046300"/>
          </a:xfrm>
          <a:prstGeom prst="homePlate">
            <a:avLst>
              <a:gd name="adj" fmla="val 29524"/>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20"/>
          <p:cNvSpPr txBox="1"/>
          <p:nvPr/>
        </p:nvSpPr>
        <p:spPr>
          <a:xfrm>
            <a:off x="6685450" y="1027400"/>
            <a:ext cx="2304300" cy="10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Proxima Nova"/>
                <a:ea typeface="Proxima Nova"/>
                <a:cs typeface="Proxima Nova"/>
                <a:sym typeface="Proxima Nova"/>
              </a:rPr>
              <a:t>Special Collections</a:t>
            </a:r>
            <a:endParaRPr sz="30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l="3470" t="29770" r="1435" b="17029"/>
          <a:stretch/>
        </p:blipFill>
        <p:spPr>
          <a:xfrm>
            <a:off x="9525" y="1174100"/>
            <a:ext cx="9144000" cy="3951949"/>
          </a:xfrm>
          <a:prstGeom prst="rect">
            <a:avLst/>
          </a:prstGeom>
          <a:noFill/>
          <a:ln>
            <a:noFill/>
          </a:ln>
        </p:spPr>
      </p:pic>
      <p:sp>
        <p:nvSpPr>
          <p:cNvPr id="127" name="Google Shape;127;p21"/>
          <p:cNvSpPr txBox="1">
            <a:spLocks noGrp="1"/>
          </p:cNvSpPr>
          <p:nvPr>
            <p:ph type="title"/>
          </p:nvPr>
        </p:nvSpPr>
        <p:spPr>
          <a:xfrm>
            <a:off x="311700" y="327925"/>
            <a:ext cx="85206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980000"/>
                </a:solidFill>
                <a:latin typeface="Hammersmith One"/>
                <a:ea typeface="Hammersmith One"/>
                <a:cs typeface="Hammersmith One"/>
                <a:sym typeface="Hammersmith One"/>
              </a:rPr>
              <a:t>Finding 2 </a:t>
            </a:r>
            <a:endParaRPr sz="6000"/>
          </a:p>
        </p:txBody>
      </p:sp>
      <p:sp>
        <p:nvSpPr>
          <p:cNvPr id="128" name="Google Shape;128;p21"/>
          <p:cNvSpPr txBox="1"/>
          <p:nvPr/>
        </p:nvSpPr>
        <p:spPr>
          <a:xfrm>
            <a:off x="560872" y="1796133"/>
            <a:ext cx="4406700" cy="11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p>
        </p:txBody>
      </p:sp>
      <p:sp>
        <p:nvSpPr>
          <p:cNvPr id="129" name="Google Shape;129;p21"/>
          <p:cNvSpPr txBox="1"/>
          <p:nvPr/>
        </p:nvSpPr>
        <p:spPr>
          <a:xfrm>
            <a:off x="6685450" y="1027400"/>
            <a:ext cx="2304300" cy="10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latin typeface="Proxima Nova"/>
              <a:ea typeface="Proxima Nova"/>
              <a:cs typeface="Proxima Nova"/>
              <a:sym typeface="Proxima Nova"/>
            </a:endParaRPr>
          </a:p>
        </p:txBody>
      </p:sp>
      <p:sp>
        <p:nvSpPr>
          <p:cNvPr id="130" name="Google Shape;130;p21"/>
          <p:cNvSpPr/>
          <p:nvPr/>
        </p:nvSpPr>
        <p:spPr>
          <a:xfrm>
            <a:off x="4967575" y="1810750"/>
            <a:ext cx="4176300" cy="19344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txBox="1"/>
          <p:nvPr/>
        </p:nvSpPr>
        <p:spPr>
          <a:xfrm>
            <a:off x="6639075" y="3824350"/>
            <a:ext cx="2503200" cy="6420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The pre-survey mean is 2.56</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The post-survey mean is 3.73</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132" name="Google Shape;132;p21"/>
          <p:cNvSpPr txBox="1"/>
          <p:nvPr/>
        </p:nvSpPr>
        <p:spPr>
          <a:xfrm>
            <a:off x="5229375" y="1962150"/>
            <a:ext cx="3895800" cy="19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Students felt more confident using Special Collections materials after our instruction</a:t>
            </a:r>
            <a:endParaRPr sz="2400">
              <a:latin typeface="Proxima Nova"/>
              <a:ea typeface="Proxima Nova"/>
              <a:cs typeface="Proxima Nova"/>
              <a:sym typeface="Proxima Nova"/>
            </a:endParaRPr>
          </a:p>
        </p:txBody>
      </p:sp>
      <p:sp>
        <p:nvSpPr>
          <p:cNvPr id="133" name="Google Shape;133;p21"/>
          <p:cNvSpPr txBox="1"/>
          <p:nvPr/>
        </p:nvSpPr>
        <p:spPr>
          <a:xfrm>
            <a:off x="1314600" y="130450"/>
            <a:ext cx="42024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34" name="Google Shape;134;p21"/>
          <p:cNvSpPr txBox="1"/>
          <p:nvPr/>
        </p:nvSpPr>
        <p:spPr>
          <a:xfrm>
            <a:off x="9525" y="4716550"/>
            <a:ext cx="4176300" cy="40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Return of the Victory Bell, 1952, USC Digital Library</a:t>
            </a:r>
            <a:endParaRPr>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On-screen Show (16:9)</PresentationFormat>
  <Paragraphs>129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Trebuchet MS</vt:lpstr>
      <vt:lpstr>Lato</vt:lpstr>
      <vt:lpstr>Arial</vt:lpstr>
      <vt:lpstr>Alfa Slab One</vt:lpstr>
      <vt:lpstr>Hammersmith One</vt:lpstr>
      <vt:lpstr>Proxima Nova</vt:lpstr>
      <vt:lpstr>Gameday</vt:lpstr>
      <vt:lpstr>Gauging Student Perspectives:  Using Survey Data to Understand  Student Perceptions of Archives</vt:lpstr>
      <vt:lpstr>Question</vt:lpstr>
      <vt:lpstr>Methodology</vt:lpstr>
      <vt:lpstr>Survey </vt:lpstr>
      <vt:lpstr>Sample Questions </vt:lpstr>
      <vt:lpstr>Sample Questions </vt:lpstr>
      <vt:lpstr>Response Overview </vt:lpstr>
      <vt:lpstr>Finding 1 </vt:lpstr>
      <vt:lpstr>Finding 2 </vt:lpstr>
      <vt:lpstr>Finding 3 </vt:lpstr>
      <vt:lpstr>Finding 4 </vt:lpstr>
      <vt:lpstr>Next Steps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Gauging Student Perspectives:  Using Survey Data to Understand  Student Perceptions of Archives</dc:title>
  <dc:creator>Hotel Guest</dc:creator>
  <cp:lastModifiedBy>Hotel Guest</cp:lastModifiedBy>
  <cp:revision>1</cp:revision>
  <dcterms:modified xsi:type="dcterms:W3CDTF">2019-08-02T05:12:39Z</dcterms:modified>
</cp:coreProperties>
</file>